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0" r:id="rId2"/>
    <p:sldMasterId id="2147483653" r:id="rId3"/>
    <p:sldMasterId id="2147483687" r:id="rId4"/>
    <p:sldMasterId id="2147483700" r:id="rId5"/>
  </p:sldMasterIdLst>
  <p:notesMasterIdLst>
    <p:notesMasterId r:id="rId68"/>
  </p:notesMasterIdLst>
  <p:handoutMasterIdLst>
    <p:handoutMasterId r:id="rId69"/>
  </p:handoutMasterIdLst>
  <p:sldIdLst>
    <p:sldId id="256" r:id="rId6"/>
    <p:sldId id="268" r:id="rId7"/>
    <p:sldId id="276" r:id="rId8"/>
    <p:sldId id="336" r:id="rId9"/>
    <p:sldId id="335" r:id="rId10"/>
    <p:sldId id="331" r:id="rId11"/>
    <p:sldId id="333" r:id="rId12"/>
    <p:sldId id="334" r:id="rId13"/>
    <p:sldId id="345" r:id="rId14"/>
    <p:sldId id="330" r:id="rId15"/>
    <p:sldId id="350" r:id="rId16"/>
    <p:sldId id="374" r:id="rId17"/>
    <p:sldId id="329" r:id="rId18"/>
    <p:sldId id="338" r:id="rId19"/>
    <p:sldId id="339" r:id="rId20"/>
    <p:sldId id="340" r:id="rId21"/>
    <p:sldId id="341" r:id="rId22"/>
    <p:sldId id="342" r:id="rId23"/>
    <p:sldId id="363" r:id="rId24"/>
    <p:sldId id="344" r:id="rId25"/>
    <p:sldId id="373" r:id="rId26"/>
    <p:sldId id="322" r:id="rId27"/>
    <p:sldId id="375" r:id="rId28"/>
    <p:sldId id="308" r:id="rId29"/>
    <p:sldId id="313" r:id="rId30"/>
    <p:sldId id="366" r:id="rId31"/>
    <p:sldId id="367" r:id="rId32"/>
    <p:sldId id="314" r:id="rId33"/>
    <p:sldId id="316" r:id="rId34"/>
    <p:sldId id="371" r:id="rId35"/>
    <p:sldId id="324" r:id="rId36"/>
    <p:sldId id="323" r:id="rId37"/>
    <p:sldId id="286" r:id="rId38"/>
    <p:sldId id="287" r:id="rId39"/>
    <p:sldId id="288" r:id="rId40"/>
    <p:sldId id="292" r:id="rId41"/>
    <p:sldId id="295" r:id="rId42"/>
    <p:sldId id="289" r:id="rId43"/>
    <p:sldId id="293" r:id="rId44"/>
    <p:sldId id="297" r:id="rId45"/>
    <p:sldId id="343" r:id="rId46"/>
    <p:sldId id="290" r:id="rId47"/>
    <p:sldId id="294" r:id="rId48"/>
    <p:sldId id="291" r:id="rId49"/>
    <p:sldId id="351" r:id="rId50"/>
    <p:sldId id="352" r:id="rId51"/>
    <p:sldId id="372" r:id="rId52"/>
    <p:sldId id="353" r:id="rId53"/>
    <p:sldId id="355" r:id="rId54"/>
    <p:sldId id="357" r:id="rId55"/>
    <p:sldId id="358" r:id="rId56"/>
    <p:sldId id="364" r:id="rId57"/>
    <p:sldId id="359" r:id="rId58"/>
    <p:sldId id="361" r:id="rId59"/>
    <p:sldId id="368" r:id="rId60"/>
    <p:sldId id="365" r:id="rId61"/>
    <p:sldId id="370" r:id="rId62"/>
    <p:sldId id="369" r:id="rId63"/>
    <p:sldId id="325" r:id="rId64"/>
    <p:sldId id="326" r:id="rId65"/>
    <p:sldId id="327" r:id="rId66"/>
    <p:sldId id="376" r:id="rId67"/>
  </p:sldIdLst>
  <p:sldSz cx="9144000" cy="6858000" type="screen4x3"/>
  <p:notesSz cx="6858000" cy="9144000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-65" charset="0"/>
        <a:ea typeface="ＭＳ Ｐゴシック" pitchFamily="-65" charset="-128"/>
        <a:cs typeface="ＭＳ Ｐゴシック" pitchFamily="-65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-65" charset="0"/>
        <a:ea typeface="ＭＳ Ｐゴシック" pitchFamily="-65" charset="-128"/>
        <a:cs typeface="ＭＳ Ｐゴシック" pitchFamily="-65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-65" charset="0"/>
        <a:ea typeface="ＭＳ Ｐゴシック" pitchFamily="-65" charset="-128"/>
        <a:cs typeface="ＭＳ Ｐゴシック" pitchFamily="-65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-65" charset="0"/>
        <a:ea typeface="ＭＳ Ｐゴシック" pitchFamily="-65" charset="-128"/>
        <a:cs typeface="ＭＳ Ｐゴシック" pitchFamily="-65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Lucida Sans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Lucida Sans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Lucida Sans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Lucida Sans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clrMru>
    <a:srgbClr xmlns:mc="http://schemas.openxmlformats.org/markup-compatibility/2006" xmlns:a14="http://schemas.microsoft.com/office/drawing/2010/main" val="A6D85F" mc:Ignorable=""/>
    <a:srgbClr xmlns:mc="http://schemas.openxmlformats.org/markup-compatibility/2006" xmlns:a14="http://schemas.microsoft.com/office/drawing/2010/main" val="615A20" mc:Ignorable=""/>
    <a:srgbClr xmlns:mc="http://schemas.openxmlformats.org/markup-compatibility/2006" xmlns:a14="http://schemas.microsoft.com/office/drawing/2010/main" val="FFB300" mc:Ignorable=""/>
    <a:srgbClr xmlns:mc="http://schemas.openxmlformats.org/markup-compatibility/2006" xmlns:a14="http://schemas.microsoft.com/office/drawing/2010/main" val="FE3E14" mc:Ignorable=""/>
    <a:srgbClr xmlns:mc="http://schemas.openxmlformats.org/markup-compatibility/2006" xmlns:a14="http://schemas.microsoft.com/office/drawing/2010/main" val="F00F2C" mc:Ignorable=""/>
    <a:srgbClr xmlns:mc="http://schemas.openxmlformats.org/markup-compatibility/2006" xmlns:a14="http://schemas.microsoft.com/office/drawing/2010/main" val="8A412B" mc:Ignorable=""/>
    <a:srgbClr xmlns:mc="http://schemas.openxmlformats.org/markup-compatibility/2006" xmlns:a14="http://schemas.microsoft.com/office/drawing/2010/main" val="CCDA86" mc:Ignorable=""/>
    <a:srgbClr xmlns:mc="http://schemas.openxmlformats.org/markup-compatibility/2006" xmlns:a14="http://schemas.microsoft.com/office/drawing/2010/main" val="531F44" mc:Ignorable="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3" autoAdjust="0"/>
    <p:restoredTop sz="78843" autoAdjust="0"/>
  </p:normalViewPr>
  <p:slideViewPr>
    <p:cSldViewPr>
      <p:cViewPr varScale="1">
        <p:scale>
          <a:sx n="62" d="100"/>
          <a:sy n="62" d="100"/>
        </p:scale>
        <p:origin x="-142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B78D49-EA5A-F24C-83D6-1F4D757C9C9D}" type="doc">
      <dgm:prSet loTypeId="urn:microsoft.com/office/officeart/2005/8/layout/hierarchy4" loCatId="hierarchy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B6F762D-DCFE-4743-BA15-B41D4B2ED1A4}">
      <dgm:prSet phldrT="[Text]" custT="1"/>
      <dgm:spPr/>
      <dgm:t>
        <a:bodyPr/>
        <a:lstStyle/>
        <a:p>
          <a:r>
            <a:rPr lang="en-US" sz="2800" dirty="0" smtClean="0"/>
            <a:t>Provenance</a:t>
          </a:r>
          <a:endParaRPr lang="en-US" sz="2800" dirty="0"/>
        </a:p>
      </dgm:t>
    </dgm:pt>
    <dgm:pt modelId="{B98EE8DC-45B4-4844-A9D2-8C7256E79BC5}" type="parTrans" cxnId="{D49EF687-AAE5-6D46-91E0-79B98FBDC300}">
      <dgm:prSet/>
      <dgm:spPr/>
      <dgm:t>
        <a:bodyPr/>
        <a:lstStyle/>
        <a:p>
          <a:endParaRPr lang="en-US" sz="2800"/>
        </a:p>
      </dgm:t>
    </dgm:pt>
    <dgm:pt modelId="{233C9A0A-ABB8-4B44-8C54-5B3E8AB36F76}" type="sibTrans" cxnId="{D49EF687-AAE5-6D46-91E0-79B98FBDC300}">
      <dgm:prSet/>
      <dgm:spPr/>
      <dgm:t>
        <a:bodyPr/>
        <a:lstStyle/>
        <a:p>
          <a:endParaRPr lang="en-US" sz="2800"/>
        </a:p>
      </dgm:t>
    </dgm:pt>
    <dgm:pt modelId="{6CE3FBF6-C6A0-3E4A-A863-45BE6B5B90E4}">
      <dgm:prSet phldrT="[Text]" custT="1"/>
      <dgm:spPr/>
      <dgm:t>
        <a:bodyPr/>
        <a:lstStyle/>
        <a:p>
          <a:r>
            <a:rPr lang="en-US" sz="2800" dirty="0" smtClean="0"/>
            <a:t>Revision Control</a:t>
          </a:r>
          <a:endParaRPr lang="en-US" sz="2800" dirty="0"/>
        </a:p>
      </dgm:t>
    </dgm:pt>
    <dgm:pt modelId="{7DF4AB61-F4AA-9C44-8702-1297C496D28C}" type="parTrans" cxnId="{4AADF2AF-2928-A442-A781-EFB880962D39}">
      <dgm:prSet/>
      <dgm:spPr/>
      <dgm:t>
        <a:bodyPr/>
        <a:lstStyle/>
        <a:p>
          <a:endParaRPr lang="en-US" sz="2800"/>
        </a:p>
      </dgm:t>
    </dgm:pt>
    <dgm:pt modelId="{3ECE6BF4-7643-C94C-B5AE-5EE3751BFD45}" type="sibTrans" cxnId="{4AADF2AF-2928-A442-A781-EFB880962D39}">
      <dgm:prSet/>
      <dgm:spPr/>
      <dgm:t>
        <a:bodyPr/>
        <a:lstStyle/>
        <a:p>
          <a:endParaRPr lang="en-US" sz="2800"/>
        </a:p>
      </dgm:t>
    </dgm:pt>
    <dgm:pt modelId="{21BE8E02-0C02-4A4A-B90C-7C7681487E5B}">
      <dgm:prSet phldrT="[Text]" custT="1"/>
      <dgm:spPr/>
      <dgm:t>
        <a:bodyPr/>
        <a:lstStyle/>
        <a:p>
          <a:r>
            <a:rPr lang="en-US" sz="2800" dirty="0" smtClean="0"/>
            <a:t>Authorship</a:t>
          </a:r>
          <a:endParaRPr lang="en-US" sz="2800" dirty="0"/>
        </a:p>
      </dgm:t>
    </dgm:pt>
    <dgm:pt modelId="{4AFCA233-40FA-EC4D-A49C-B30E27E00BF2}" type="parTrans" cxnId="{14058923-0DD0-7341-B3ED-780506EEE68B}">
      <dgm:prSet/>
      <dgm:spPr/>
      <dgm:t>
        <a:bodyPr/>
        <a:lstStyle/>
        <a:p>
          <a:endParaRPr lang="en-US" sz="2800"/>
        </a:p>
      </dgm:t>
    </dgm:pt>
    <dgm:pt modelId="{D0B975DB-3420-044F-B339-264CFA59D60F}" type="sibTrans" cxnId="{14058923-0DD0-7341-B3ED-780506EEE68B}">
      <dgm:prSet/>
      <dgm:spPr/>
      <dgm:t>
        <a:bodyPr/>
        <a:lstStyle/>
        <a:p>
          <a:endParaRPr lang="en-US" sz="2800"/>
        </a:p>
      </dgm:t>
    </dgm:pt>
    <dgm:pt modelId="{1A05055E-5C79-DD4A-AB85-F87DF0D700FA}">
      <dgm:prSet phldrT="[Text]" custT="1"/>
      <dgm:spPr/>
      <dgm:t>
        <a:bodyPr/>
        <a:lstStyle/>
        <a:p>
          <a:r>
            <a:rPr lang="en-US" sz="2800" dirty="0" smtClean="0"/>
            <a:t>Description</a:t>
          </a:r>
          <a:endParaRPr lang="en-US" sz="2800" dirty="0"/>
        </a:p>
      </dgm:t>
    </dgm:pt>
    <dgm:pt modelId="{FFF4E1B8-8083-B14E-BD11-B8FBBE4CEFF3}" type="parTrans" cxnId="{DC0D6E3D-8C74-5942-83BB-F44E6EE002E6}">
      <dgm:prSet/>
      <dgm:spPr/>
      <dgm:t>
        <a:bodyPr/>
        <a:lstStyle/>
        <a:p>
          <a:endParaRPr lang="en-US" sz="2800"/>
        </a:p>
      </dgm:t>
    </dgm:pt>
    <dgm:pt modelId="{1DED082E-23E1-F04F-9FF3-E9748672A1F9}" type="sibTrans" cxnId="{DC0D6E3D-8C74-5942-83BB-F44E6EE002E6}">
      <dgm:prSet/>
      <dgm:spPr/>
      <dgm:t>
        <a:bodyPr/>
        <a:lstStyle/>
        <a:p>
          <a:endParaRPr lang="en-US" sz="2800"/>
        </a:p>
      </dgm:t>
    </dgm:pt>
    <dgm:pt modelId="{47045B3D-441D-6C45-8A09-5CB6AE31924A}" type="pres">
      <dgm:prSet presAssocID="{BCB78D49-EA5A-F24C-83D6-1F4D757C9C9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03253A0-18D4-B942-B90B-6CA11E96F4AD}" type="pres">
      <dgm:prSet presAssocID="{FB6F762D-DCFE-4743-BA15-B41D4B2ED1A4}" presName="vertOne" presStyleCnt="0"/>
      <dgm:spPr/>
    </dgm:pt>
    <dgm:pt modelId="{5195DC84-E1B1-C949-BCBB-3507EC32CC61}" type="pres">
      <dgm:prSet presAssocID="{FB6F762D-DCFE-4743-BA15-B41D4B2ED1A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AA3D35-ABD8-E141-8199-D0840AF60C5C}" type="pres">
      <dgm:prSet presAssocID="{FB6F762D-DCFE-4743-BA15-B41D4B2ED1A4}" presName="parTransOne" presStyleCnt="0"/>
      <dgm:spPr/>
    </dgm:pt>
    <dgm:pt modelId="{1E369F27-5AC5-DB41-9F9F-C1F4142CFBDC}" type="pres">
      <dgm:prSet presAssocID="{FB6F762D-DCFE-4743-BA15-B41D4B2ED1A4}" presName="horzOne" presStyleCnt="0"/>
      <dgm:spPr/>
    </dgm:pt>
    <dgm:pt modelId="{439F9D49-D8B0-7B44-A4C6-421AEF405AAE}" type="pres">
      <dgm:prSet presAssocID="{6CE3FBF6-C6A0-3E4A-A863-45BE6B5B90E4}" presName="vertTwo" presStyleCnt="0"/>
      <dgm:spPr/>
    </dgm:pt>
    <dgm:pt modelId="{098422CF-DD18-F54F-B669-28E2DA16F79C}" type="pres">
      <dgm:prSet presAssocID="{6CE3FBF6-C6A0-3E4A-A863-45BE6B5B90E4}" presName="txTwo" presStyleLbl="node2" presStyleIdx="0" presStyleCnt="1" custLinFactNeighborX="17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B6D4A5-D268-E249-A620-403FE4DC0B75}" type="pres">
      <dgm:prSet presAssocID="{6CE3FBF6-C6A0-3E4A-A863-45BE6B5B90E4}" presName="parTransTwo" presStyleCnt="0"/>
      <dgm:spPr/>
    </dgm:pt>
    <dgm:pt modelId="{0CBEF3DF-2B1D-DF4B-AB85-342215F10CB9}" type="pres">
      <dgm:prSet presAssocID="{6CE3FBF6-C6A0-3E4A-A863-45BE6B5B90E4}" presName="horzTwo" presStyleCnt="0"/>
      <dgm:spPr/>
    </dgm:pt>
    <dgm:pt modelId="{BB39FA7B-2C06-1841-BECE-7AAC2E132321}" type="pres">
      <dgm:prSet presAssocID="{21BE8E02-0C02-4A4A-B90C-7C7681487E5B}" presName="vertThree" presStyleCnt="0"/>
      <dgm:spPr/>
    </dgm:pt>
    <dgm:pt modelId="{89D718F7-9A6C-AB40-B2C0-3B03655C56E4}" type="pres">
      <dgm:prSet presAssocID="{21BE8E02-0C02-4A4A-B90C-7C7681487E5B}" presName="txThre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9A6B02-3766-0741-9E71-CE1DC9A962D6}" type="pres">
      <dgm:prSet presAssocID="{21BE8E02-0C02-4A4A-B90C-7C7681487E5B}" presName="parTransThree" presStyleCnt="0"/>
      <dgm:spPr/>
    </dgm:pt>
    <dgm:pt modelId="{28424E0A-FB05-7E40-ABB4-7F7207206B91}" type="pres">
      <dgm:prSet presAssocID="{21BE8E02-0C02-4A4A-B90C-7C7681487E5B}" presName="horzThree" presStyleCnt="0"/>
      <dgm:spPr/>
    </dgm:pt>
    <dgm:pt modelId="{891362FF-8C44-FC4A-9F10-2A34E0D57CE5}" type="pres">
      <dgm:prSet presAssocID="{1A05055E-5C79-DD4A-AB85-F87DF0D700FA}" presName="vertFour" presStyleCnt="0">
        <dgm:presLayoutVars>
          <dgm:chPref val="3"/>
        </dgm:presLayoutVars>
      </dgm:prSet>
      <dgm:spPr/>
    </dgm:pt>
    <dgm:pt modelId="{8E30053E-EBA9-D24E-9A59-A7C24F4E6842}" type="pres">
      <dgm:prSet presAssocID="{1A05055E-5C79-DD4A-AB85-F87DF0D700FA}" presName="txFour" presStyleLbl="node4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92ACB4-9E4A-F643-9492-7D9F556A40CB}" type="pres">
      <dgm:prSet presAssocID="{1A05055E-5C79-DD4A-AB85-F87DF0D700FA}" presName="horzFour" presStyleCnt="0"/>
      <dgm:spPr/>
    </dgm:pt>
  </dgm:ptLst>
  <dgm:cxnLst>
    <dgm:cxn modelId="{FB95CD25-3496-8041-8E15-24B3B1AAA3A3}" type="presOf" srcId="{BCB78D49-EA5A-F24C-83D6-1F4D757C9C9D}" destId="{47045B3D-441D-6C45-8A09-5CB6AE31924A}" srcOrd="0" destOrd="0" presId="urn:microsoft.com/office/officeart/2005/8/layout/hierarchy4"/>
    <dgm:cxn modelId="{954B61EF-DB5E-2244-BD82-D7F986256FCD}" type="presOf" srcId="{1A05055E-5C79-DD4A-AB85-F87DF0D700FA}" destId="{8E30053E-EBA9-D24E-9A59-A7C24F4E6842}" srcOrd="0" destOrd="0" presId="urn:microsoft.com/office/officeart/2005/8/layout/hierarchy4"/>
    <dgm:cxn modelId="{9DFDDEC8-978E-574D-89F8-BA5D3FE14470}" type="presOf" srcId="{FB6F762D-DCFE-4743-BA15-B41D4B2ED1A4}" destId="{5195DC84-E1B1-C949-BCBB-3507EC32CC61}" srcOrd="0" destOrd="0" presId="urn:microsoft.com/office/officeart/2005/8/layout/hierarchy4"/>
    <dgm:cxn modelId="{D49EF687-AAE5-6D46-91E0-79B98FBDC300}" srcId="{BCB78D49-EA5A-F24C-83D6-1F4D757C9C9D}" destId="{FB6F762D-DCFE-4743-BA15-B41D4B2ED1A4}" srcOrd="0" destOrd="0" parTransId="{B98EE8DC-45B4-4844-A9D2-8C7256E79BC5}" sibTransId="{233C9A0A-ABB8-4B44-8C54-5B3E8AB36F76}"/>
    <dgm:cxn modelId="{DC0D6E3D-8C74-5942-83BB-F44E6EE002E6}" srcId="{21BE8E02-0C02-4A4A-B90C-7C7681487E5B}" destId="{1A05055E-5C79-DD4A-AB85-F87DF0D700FA}" srcOrd="0" destOrd="0" parTransId="{FFF4E1B8-8083-B14E-BD11-B8FBBE4CEFF3}" sibTransId="{1DED082E-23E1-F04F-9FF3-E9748672A1F9}"/>
    <dgm:cxn modelId="{C515E9FA-C95C-1F47-9798-4E4F970BFA27}" type="presOf" srcId="{21BE8E02-0C02-4A4A-B90C-7C7681487E5B}" destId="{89D718F7-9A6C-AB40-B2C0-3B03655C56E4}" srcOrd="0" destOrd="0" presId="urn:microsoft.com/office/officeart/2005/8/layout/hierarchy4"/>
    <dgm:cxn modelId="{4AADF2AF-2928-A442-A781-EFB880962D39}" srcId="{FB6F762D-DCFE-4743-BA15-B41D4B2ED1A4}" destId="{6CE3FBF6-C6A0-3E4A-A863-45BE6B5B90E4}" srcOrd="0" destOrd="0" parTransId="{7DF4AB61-F4AA-9C44-8702-1297C496D28C}" sibTransId="{3ECE6BF4-7643-C94C-B5AE-5EE3751BFD45}"/>
    <dgm:cxn modelId="{2DB6FAA6-62E0-A642-8816-18FA5E640600}" type="presOf" srcId="{6CE3FBF6-C6A0-3E4A-A863-45BE6B5B90E4}" destId="{098422CF-DD18-F54F-B669-28E2DA16F79C}" srcOrd="0" destOrd="0" presId="urn:microsoft.com/office/officeart/2005/8/layout/hierarchy4"/>
    <dgm:cxn modelId="{14058923-0DD0-7341-B3ED-780506EEE68B}" srcId="{6CE3FBF6-C6A0-3E4A-A863-45BE6B5B90E4}" destId="{21BE8E02-0C02-4A4A-B90C-7C7681487E5B}" srcOrd="0" destOrd="0" parTransId="{4AFCA233-40FA-EC4D-A49C-B30E27E00BF2}" sibTransId="{D0B975DB-3420-044F-B339-264CFA59D60F}"/>
    <dgm:cxn modelId="{83945510-6543-F048-A23C-A01111F3A673}" type="presParOf" srcId="{47045B3D-441D-6C45-8A09-5CB6AE31924A}" destId="{E03253A0-18D4-B942-B90B-6CA11E96F4AD}" srcOrd="0" destOrd="0" presId="urn:microsoft.com/office/officeart/2005/8/layout/hierarchy4"/>
    <dgm:cxn modelId="{F3EB9D18-727D-BF46-A8EF-D9F1D48C29A6}" type="presParOf" srcId="{E03253A0-18D4-B942-B90B-6CA11E96F4AD}" destId="{5195DC84-E1B1-C949-BCBB-3507EC32CC61}" srcOrd="0" destOrd="0" presId="urn:microsoft.com/office/officeart/2005/8/layout/hierarchy4"/>
    <dgm:cxn modelId="{0F959E8F-D58E-BF4B-ABC2-C8202B2F3334}" type="presParOf" srcId="{E03253A0-18D4-B942-B90B-6CA11E96F4AD}" destId="{17AA3D35-ABD8-E141-8199-D0840AF60C5C}" srcOrd="1" destOrd="0" presId="urn:microsoft.com/office/officeart/2005/8/layout/hierarchy4"/>
    <dgm:cxn modelId="{FDEB943D-C34C-714B-B641-0EDF5409D1F8}" type="presParOf" srcId="{E03253A0-18D4-B942-B90B-6CA11E96F4AD}" destId="{1E369F27-5AC5-DB41-9F9F-C1F4142CFBDC}" srcOrd="2" destOrd="0" presId="urn:microsoft.com/office/officeart/2005/8/layout/hierarchy4"/>
    <dgm:cxn modelId="{29C30C86-5C37-DB4E-9551-0216477C307C}" type="presParOf" srcId="{1E369F27-5AC5-DB41-9F9F-C1F4142CFBDC}" destId="{439F9D49-D8B0-7B44-A4C6-421AEF405AAE}" srcOrd="0" destOrd="0" presId="urn:microsoft.com/office/officeart/2005/8/layout/hierarchy4"/>
    <dgm:cxn modelId="{59ABF9A1-FA0E-0B44-BB1C-A735BD4BFE6D}" type="presParOf" srcId="{439F9D49-D8B0-7B44-A4C6-421AEF405AAE}" destId="{098422CF-DD18-F54F-B669-28E2DA16F79C}" srcOrd="0" destOrd="0" presId="urn:microsoft.com/office/officeart/2005/8/layout/hierarchy4"/>
    <dgm:cxn modelId="{4BB5D9E8-AF5F-1C4B-9988-0CBD5A90BF91}" type="presParOf" srcId="{439F9D49-D8B0-7B44-A4C6-421AEF405AAE}" destId="{ADB6D4A5-D268-E249-A620-403FE4DC0B75}" srcOrd="1" destOrd="0" presId="urn:microsoft.com/office/officeart/2005/8/layout/hierarchy4"/>
    <dgm:cxn modelId="{723F2BF8-2B4B-A04D-ADB0-75CF1FEACB26}" type="presParOf" srcId="{439F9D49-D8B0-7B44-A4C6-421AEF405AAE}" destId="{0CBEF3DF-2B1D-DF4B-AB85-342215F10CB9}" srcOrd="2" destOrd="0" presId="urn:microsoft.com/office/officeart/2005/8/layout/hierarchy4"/>
    <dgm:cxn modelId="{7D0A3B2E-FB24-B947-9244-6DD82EA72631}" type="presParOf" srcId="{0CBEF3DF-2B1D-DF4B-AB85-342215F10CB9}" destId="{BB39FA7B-2C06-1841-BECE-7AAC2E132321}" srcOrd="0" destOrd="0" presId="urn:microsoft.com/office/officeart/2005/8/layout/hierarchy4"/>
    <dgm:cxn modelId="{595FF4A6-8001-BC49-9FEA-5667C131B2D3}" type="presParOf" srcId="{BB39FA7B-2C06-1841-BECE-7AAC2E132321}" destId="{89D718F7-9A6C-AB40-B2C0-3B03655C56E4}" srcOrd="0" destOrd="0" presId="urn:microsoft.com/office/officeart/2005/8/layout/hierarchy4"/>
    <dgm:cxn modelId="{6587757B-37E4-7041-B2CC-7C2329B367B6}" type="presParOf" srcId="{BB39FA7B-2C06-1841-BECE-7AAC2E132321}" destId="{0C9A6B02-3766-0741-9E71-CE1DC9A962D6}" srcOrd="1" destOrd="0" presId="urn:microsoft.com/office/officeart/2005/8/layout/hierarchy4"/>
    <dgm:cxn modelId="{8045B2D0-8118-5B40-8982-D1D0A2936B55}" type="presParOf" srcId="{BB39FA7B-2C06-1841-BECE-7AAC2E132321}" destId="{28424E0A-FB05-7E40-ABB4-7F7207206B91}" srcOrd="2" destOrd="0" presId="urn:microsoft.com/office/officeart/2005/8/layout/hierarchy4"/>
    <dgm:cxn modelId="{EE547452-BF9E-AE47-B504-27AECC330D18}" type="presParOf" srcId="{28424E0A-FB05-7E40-ABB4-7F7207206B91}" destId="{891362FF-8C44-FC4A-9F10-2A34E0D57CE5}" srcOrd="0" destOrd="0" presId="urn:microsoft.com/office/officeart/2005/8/layout/hierarchy4"/>
    <dgm:cxn modelId="{1B4690E6-62B4-3942-AF80-C12E4912236B}" type="presParOf" srcId="{891362FF-8C44-FC4A-9F10-2A34E0D57CE5}" destId="{8E30053E-EBA9-D24E-9A59-A7C24F4E6842}" srcOrd="0" destOrd="0" presId="urn:microsoft.com/office/officeart/2005/8/layout/hierarchy4"/>
    <dgm:cxn modelId="{1EABFDD1-F95B-3B48-9DC4-52616E72BC70}" type="presParOf" srcId="{891362FF-8C44-FC4A-9F10-2A34E0D57CE5}" destId="{4E92ACB4-9E4A-F643-9492-7D9F556A40C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B78D49-EA5A-F24C-83D6-1F4D757C9C9D}" type="doc">
      <dgm:prSet loTypeId="urn:microsoft.com/office/officeart/2005/8/layout/hierarchy4" loCatId="hierarchy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B6F762D-DCFE-4743-BA15-B41D4B2ED1A4}">
      <dgm:prSet phldrT="[Text]" custT="1"/>
      <dgm:spPr>
        <a:gradFill rotWithShape="0">
          <a:gsLst>
            <a:gs pos="0">
              <a:schemeClr val="accent2"/>
            </a:gs>
            <a:gs pos="100000">
              <a:schemeClr val="accent1">
                <a:lumMod val="40000"/>
                <a:lumOff val="60000"/>
              </a:schemeClr>
            </a:gs>
          </a:gsLst>
        </a:gradFill>
      </dgm:spPr>
      <dgm:t>
        <a:bodyPr/>
        <a:lstStyle/>
        <a:p>
          <a:r>
            <a:rPr lang="en-US" sz="2800" b="1" dirty="0" smtClean="0">
              <a:solidFill>
                <a:schemeClr val="bg1"/>
              </a:solidFill>
            </a:rPr>
            <a:t>Where</a:t>
          </a:r>
          <a:r>
            <a:rPr lang="en-US" sz="2800" dirty="0" smtClean="0">
              <a:solidFill>
                <a:schemeClr val="bg1"/>
              </a:solidFill>
            </a:rPr>
            <a:t> – Retrospective Provenance</a:t>
          </a:r>
          <a:endParaRPr lang="en-US" sz="2800" dirty="0">
            <a:solidFill>
              <a:schemeClr val="bg1"/>
            </a:solidFill>
          </a:endParaRPr>
        </a:p>
      </dgm:t>
    </dgm:pt>
    <dgm:pt modelId="{B98EE8DC-45B4-4844-A9D2-8C7256E79BC5}" type="parTrans" cxnId="{D49EF687-AAE5-6D46-91E0-79B98FBDC300}">
      <dgm:prSet/>
      <dgm:spPr/>
      <dgm:t>
        <a:bodyPr/>
        <a:lstStyle/>
        <a:p>
          <a:endParaRPr lang="en-US" sz="2800"/>
        </a:p>
      </dgm:t>
    </dgm:pt>
    <dgm:pt modelId="{233C9A0A-ABB8-4B44-8C54-5B3E8AB36F76}" type="sibTrans" cxnId="{D49EF687-AAE5-6D46-91E0-79B98FBDC300}">
      <dgm:prSet/>
      <dgm:spPr/>
      <dgm:t>
        <a:bodyPr/>
        <a:lstStyle/>
        <a:p>
          <a:endParaRPr lang="en-US" sz="2800"/>
        </a:p>
      </dgm:t>
    </dgm:pt>
    <dgm:pt modelId="{6CE3FBF6-C6A0-3E4A-A863-45BE6B5B90E4}">
      <dgm:prSet phldrT="[Text]" custT="1"/>
      <dgm:spPr/>
      <dgm:t>
        <a:bodyPr/>
        <a:lstStyle/>
        <a:p>
          <a:r>
            <a:rPr lang="en-US" sz="2800" b="1" dirty="0" smtClean="0"/>
            <a:t>When</a:t>
          </a:r>
          <a:r>
            <a:rPr lang="en-US" sz="2800" dirty="0" smtClean="0"/>
            <a:t> – Revision Control</a:t>
          </a:r>
          <a:endParaRPr lang="en-US" sz="2800" dirty="0"/>
        </a:p>
      </dgm:t>
    </dgm:pt>
    <dgm:pt modelId="{7DF4AB61-F4AA-9C44-8702-1297C496D28C}" type="parTrans" cxnId="{4AADF2AF-2928-A442-A781-EFB880962D39}">
      <dgm:prSet/>
      <dgm:spPr/>
      <dgm:t>
        <a:bodyPr/>
        <a:lstStyle/>
        <a:p>
          <a:endParaRPr lang="en-US" sz="2800"/>
        </a:p>
      </dgm:t>
    </dgm:pt>
    <dgm:pt modelId="{3ECE6BF4-7643-C94C-B5AE-5EE3751BFD45}" type="sibTrans" cxnId="{4AADF2AF-2928-A442-A781-EFB880962D39}">
      <dgm:prSet/>
      <dgm:spPr/>
      <dgm:t>
        <a:bodyPr/>
        <a:lstStyle/>
        <a:p>
          <a:endParaRPr lang="en-US" sz="2800"/>
        </a:p>
      </dgm:t>
    </dgm:pt>
    <dgm:pt modelId="{21BE8E02-0C02-4A4A-B90C-7C7681487E5B}">
      <dgm:prSet phldrT="[Text]" custT="1"/>
      <dgm:spPr/>
      <dgm:t>
        <a:bodyPr/>
        <a:lstStyle/>
        <a:p>
          <a:r>
            <a:rPr lang="en-US" sz="2800" b="1" dirty="0" smtClean="0"/>
            <a:t>Who</a:t>
          </a:r>
          <a:r>
            <a:rPr lang="en-US" sz="2800" dirty="0" smtClean="0"/>
            <a:t> – Authorship</a:t>
          </a:r>
          <a:endParaRPr lang="en-US" sz="2800" dirty="0"/>
        </a:p>
      </dgm:t>
    </dgm:pt>
    <dgm:pt modelId="{4AFCA233-40FA-EC4D-A49C-B30E27E00BF2}" type="parTrans" cxnId="{14058923-0DD0-7341-B3ED-780506EEE68B}">
      <dgm:prSet/>
      <dgm:spPr/>
      <dgm:t>
        <a:bodyPr/>
        <a:lstStyle/>
        <a:p>
          <a:endParaRPr lang="en-US" sz="2800"/>
        </a:p>
      </dgm:t>
    </dgm:pt>
    <dgm:pt modelId="{D0B975DB-3420-044F-B339-264CFA59D60F}" type="sibTrans" cxnId="{14058923-0DD0-7341-B3ED-780506EEE68B}">
      <dgm:prSet/>
      <dgm:spPr/>
      <dgm:t>
        <a:bodyPr/>
        <a:lstStyle/>
        <a:p>
          <a:endParaRPr lang="en-US" sz="2800"/>
        </a:p>
      </dgm:t>
    </dgm:pt>
    <dgm:pt modelId="{1A05055E-5C79-DD4A-AB85-F87DF0D700FA}">
      <dgm:prSet phldrT="[Text]" custT="1"/>
      <dgm:spPr/>
      <dgm:t>
        <a:bodyPr/>
        <a:lstStyle/>
        <a:p>
          <a:r>
            <a:rPr lang="en-US" sz="2800" b="1" dirty="0" smtClean="0"/>
            <a:t>What</a:t>
          </a:r>
          <a:r>
            <a:rPr lang="en-US" sz="2800" dirty="0" smtClean="0"/>
            <a:t> – Description</a:t>
          </a:r>
          <a:endParaRPr lang="en-US" sz="2800" dirty="0"/>
        </a:p>
      </dgm:t>
    </dgm:pt>
    <dgm:pt modelId="{FFF4E1B8-8083-B14E-BD11-B8FBBE4CEFF3}" type="parTrans" cxnId="{DC0D6E3D-8C74-5942-83BB-F44E6EE002E6}">
      <dgm:prSet/>
      <dgm:spPr/>
      <dgm:t>
        <a:bodyPr/>
        <a:lstStyle/>
        <a:p>
          <a:endParaRPr lang="en-US" sz="2800"/>
        </a:p>
      </dgm:t>
    </dgm:pt>
    <dgm:pt modelId="{1DED082E-23E1-F04F-9FF3-E9748672A1F9}" type="sibTrans" cxnId="{DC0D6E3D-8C74-5942-83BB-F44E6EE002E6}">
      <dgm:prSet/>
      <dgm:spPr/>
      <dgm:t>
        <a:bodyPr/>
        <a:lstStyle/>
        <a:p>
          <a:endParaRPr lang="en-US" sz="2800"/>
        </a:p>
      </dgm:t>
    </dgm:pt>
    <dgm:pt modelId="{ABBDF0E8-C16C-5E4B-92B2-8E565E8039E7}">
      <dgm:prSet phldrT="[Text]" custT="1"/>
      <dgm:spPr>
        <a:gradFill rotWithShape="0">
          <a:gsLst>
            <a:gs pos="0">
              <a:schemeClr val="bg2"/>
            </a:gs>
            <a:gs pos="100000">
              <a:schemeClr val="bg2">
                <a:lumMod val="20000"/>
                <a:lumOff val="80000"/>
              </a:schemeClr>
            </a:gs>
          </a:gsLst>
        </a:gradFill>
      </dgm:spPr>
      <dgm:t>
        <a:bodyPr/>
        <a:lstStyle/>
        <a:p>
          <a:r>
            <a:rPr lang="en-US" sz="2800" b="1" dirty="0" smtClean="0">
              <a:solidFill>
                <a:srgbClr xmlns:mc="http://schemas.openxmlformats.org/markup-compatibility/2006" xmlns:a14="http://schemas.microsoft.com/office/drawing/2010/main" val="014359" mc:Ignorable=""/>
              </a:solidFill>
            </a:rPr>
            <a:t>Why</a:t>
          </a:r>
          <a:r>
            <a:rPr lang="en-US" sz="2800" dirty="0" smtClean="0">
              <a:solidFill>
                <a:srgbClr xmlns:mc="http://schemas.openxmlformats.org/markup-compatibility/2006" xmlns:a14="http://schemas.microsoft.com/office/drawing/2010/main" val="014359" mc:Ignorable=""/>
              </a:solidFill>
            </a:rPr>
            <a:t> – Prospective Provenance</a:t>
          </a:r>
          <a:endParaRPr lang="en-US" sz="2800" dirty="0">
            <a:solidFill>
              <a:srgbClr xmlns:mc="http://schemas.openxmlformats.org/markup-compatibility/2006" xmlns:a14="http://schemas.microsoft.com/office/drawing/2010/main" val="014359" mc:Ignorable=""/>
            </a:solidFill>
          </a:endParaRPr>
        </a:p>
      </dgm:t>
    </dgm:pt>
    <dgm:pt modelId="{01D815E8-96E0-DB43-ABF8-071C6CDFEBB0}" type="parTrans" cxnId="{71A7B7CB-6C05-4B43-9264-7E39EA53B5E4}">
      <dgm:prSet/>
      <dgm:spPr/>
      <dgm:t>
        <a:bodyPr/>
        <a:lstStyle/>
        <a:p>
          <a:endParaRPr lang="en-US"/>
        </a:p>
      </dgm:t>
    </dgm:pt>
    <dgm:pt modelId="{FEE657EE-1102-CF45-A187-7271ECE814D2}" type="sibTrans" cxnId="{71A7B7CB-6C05-4B43-9264-7E39EA53B5E4}">
      <dgm:prSet/>
      <dgm:spPr/>
      <dgm:t>
        <a:bodyPr/>
        <a:lstStyle/>
        <a:p>
          <a:endParaRPr lang="en-US"/>
        </a:p>
      </dgm:t>
    </dgm:pt>
    <dgm:pt modelId="{47045B3D-441D-6C45-8A09-5CB6AE31924A}" type="pres">
      <dgm:prSet presAssocID="{BCB78D49-EA5A-F24C-83D6-1F4D757C9C9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03253A0-18D4-B942-B90B-6CA11E96F4AD}" type="pres">
      <dgm:prSet presAssocID="{FB6F762D-DCFE-4743-BA15-B41D4B2ED1A4}" presName="vertOne" presStyleCnt="0"/>
      <dgm:spPr/>
    </dgm:pt>
    <dgm:pt modelId="{5195DC84-E1B1-C949-BCBB-3507EC32CC61}" type="pres">
      <dgm:prSet presAssocID="{FB6F762D-DCFE-4743-BA15-B41D4B2ED1A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AA3D35-ABD8-E141-8199-D0840AF60C5C}" type="pres">
      <dgm:prSet presAssocID="{FB6F762D-DCFE-4743-BA15-B41D4B2ED1A4}" presName="parTransOne" presStyleCnt="0"/>
      <dgm:spPr/>
    </dgm:pt>
    <dgm:pt modelId="{1E369F27-5AC5-DB41-9F9F-C1F4142CFBDC}" type="pres">
      <dgm:prSet presAssocID="{FB6F762D-DCFE-4743-BA15-B41D4B2ED1A4}" presName="horzOne" presStyleCnt="0"/>
      <dgm:spPr/>
    </dgm:pt>
    <dgm:pt modelId="{42371DA6-14E1-EA4F-9993-6F86B9538E85}" type="pres">
      <dgm:prSet presAssocID="{ABBDF0E8-C16C-5E4B-92B2-8E565E8039E7}" presName="vertTwo" presStyleCnt="0"/>
      <dgm:spPr/>
    </dgm:pt>
    <dgm:pt modelId="{BE476D2A-BAA4-D440-B8B7-78C14E9E97E7}" type="pres">
      <dgm:prSet presAssocID="{ABBDF0E8-C16C-5E4B-92B2-8E565E8039E7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362E39-4998-0844-96E6-6747C8B0AAF3}" type="pres">
      <dgm:prSet presAssocID="{ABBDF0E8-C16C-5E4B-92B2-8E565E8039E7}" presName="parTransTwo" presStyleCnt="0"/>
      <dgm:spPr/>
    </dgm:pt>
    <dgm:pt modelId="{9BF8B58D-C16A-8B4C-850D-4DFCABEB941B}" type="pres">
      <dgm:prSet presAssocID="{ABBDF0E8-C16C-5E4B-92B2-8E565E8039E7}" presName="horzTwo" presStyleCnt="0"/>
      <dgm:spPr/>
    </dgm:pt>
    <dgm:pt modelId="{47AF63C6-FDE5-9B49-9A9F-0CF741D1A5DD}" type="pres">
      <dgm:prSet presAssocID="{6CE3FBF6-C6A0-3E4A-A863-45BE6B5B90E4}" presName="vertThree" presStyleCnt="0"/>
      <dgm:spPr/>
    </dgm:pt>
    <dgm:pt modelId="{99638D4C-D2D8-BB4B-A2A5-21190E6139C2}" type="pres">
      <dgm:prSet presAssocID="{6CE3FBF6-C6A0-3E4A-A863-45BE6B5B90E4}" presName="txThre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F8BCBA-08F2-0A43-859F-BF97E10A521D}" type="pres">
      <dgm:prSet presAssocID="{6CE3FBF6-C6A0-3E4A-A863-45BE6B5B90E4}" presName="parTransThree" presStyleCnt="0"/>
      <dgm:spPr/>
    </dgm:pt>
    <dgm:pt modelId="{BDF2E912-9B1F-E945-9357-68969E165696}" type="pres">
      <dgm:prSet presAssocID="{6CE3FBF6-C6A0-3E4A-A863-45BE6B5B90E4}" presName="horzThree" presStyleCnt="0"/>
      <dgm:spPr/>
    </dgm:pt>
    <dgm:pt modelId="{B50859FA-C30F-EC4C-B03C-386FF829F169}" type="pres">
      <dgm:prSet presAssocID="{21BE8E02-0C02-4A4A-B90C-7C7681487E5B}" presName="vertFour" presStyleCnt="0">
        <dgm:presLayoutVars>
          <dgm:chPref val="3"/>
        </dgm:presLayoutVars>
      </dgm:prSet>
      <dgm:spPr/>
    </dgm:pt>
    <dgm:pt modelId="{AEBBFC66-5097-2B40-BAA7-15955315992E}" type="pres">
      <dgm:prSet presAssocID="{21BE8E02-0C02-4A4A-B90C-7C7681487E5B}" presName="txFour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7EE47D-7101-EE43-A0EE-C414E095DEDF}" type="pres">
      <dgm:prSet presAssocID="{21BE8E02-0C02-4A4A-B90C-7C7681487E5B}" presName="parTransFour" presStyleCnt="0"/>
      <dgm:spPr/>
    </dgm:pt>
    <dgm:pt modelId="{9B117E8D-C9F3-BD47-B448-72F59106B46A}" type="pres">
      <dgm:prSet presAssocID="{21BE8E02-0C02-4A4A-B90C-7C7681487E5B}" presName="horzFour" presStyleCnt="0"/>
      <dgm:spPr/>
    </dgm:pt>
    <dgm:pt modelId="{891362FF-8C44-FC4A-9F10-2A34E0D57CE5}" type="pres">
      <dgm:prSet presAssocID="{1A05055E-5C79-DD4A-AB85-F87DF0D700FA}" presName="vertFour" presStyleCnt="0">
        <dgm:presLayoutVars>
          <dgm:chPref val="3"/>
        </dgm:presLayoutVars>
      </dgm:prSet>
      <dgm:spPr/>
    </dgm:pt>
    <dgm:pt modelId="{8E30053E-EBA9-D24E-9A59-A7C24F4E6842}" type="pres">
      <dgm:prSet presAssocID="{1A05055E-5C79-DD4A-AB85-F87DF0D700FA}" presName="txFour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92ACB4-9E4A-F643-9492-7D9F556A40CB}" type="pres">
      <dgm:prSet presAssocID="{1A05055E-5C79-DD4A-AB85-F87DF0D700FA}" presName="horzFour" presStyleCnt="0"/>
      <dgm:spPr/>
    </dgm:pt>
  </dgm:ptLst>
  <dgm:cxnLst>
    <dgm:cxn modelId="{4AADF2AF-2928-A442-A781-EFB880962D39}" srcId="{ABBDF0E8-C16C-5E4B-92B2-8E565E8039E7}" destId="{6CE3FBF6-C6A0-3E4A-A863-45BE6B5B90E4}" srcOrd="0" destOrd="0" parTransId="{7DF4AB61-F4AA-9C44-8702-1297C496D28C}" sibTransId="{3ECE6BF4-7643-C94C-B5AE-5EE3751BFD45}"/>
    <dgm:cxn modelId="{14058923-0DD0-7341-B3ED-780506EEE68B}" srcId="{6CE3FBF6-C6A0-3E4A-A863-45BE6B5B90E4}" destId="{21BE8E02-0C02-4A4A-B90C-7C7681487E5B}" srcOrd="0" destOrd="0" parTransId="{4AFCA233-40FA-EC4D-A49C-B30E27E00BF2}" sibTransId="{D0B975DB-3420-044F-B339-264CFA59D60F}"/>
    <dgm:cxn modelId="{EFFE1CEA-CB93-944D-B16E-2158225D9A90}" type="presOf" srcId="{1A05055E-5C79-DD4A-AB85-F87DF0D700FA}" destId="{8E30053E-EBA9-D24E-9A59-A7C24F4E6842}" srcOrd="0" destOrd="0" presId="urn:microsoft.com/office/officeart/2005/8/layout/hierarchy4"/>
    <dgm:cxn modelId="{8D6C2236-0ACA-934A-8F0B-5370A657DA5B}" type="presOf" srcId="{21BE8E02-0C02-4A4A-B90C-7C7681487E5B}" destId="{AEBBFC66-5097-2B40-BAA7-15955315992E}" srcOrd="0" destOrd="0" presId="urn:microsoft.com/office/officeart/2005/8/layout/hierarchy4"/>
    <dgm:cxn modelId="{3BD0C917-8687-3841-A81B-3F325FCE723D}" type="presOf" srcId="{ABBDF0E8-C16C-5E4B-92B2-8E565E8039E7}" destId="{BE476D2A-BAA4-D440-B8B7-78C14E9E97E7}" srcOrd="0" destOrd="0" presId="urn:microsoft.com/office/officeart/2005/8/layout/hierarchy4"/>
    <dgm:cxn modelId="{DC0D6E3D-8C74-5942-83BB-F44E6EE002E6}" srcId="{21BE8E02-0C02-4A4A-B90C-7C7681487E5B}" destId="{1A05055E-5C79-DD4A-AB85-F87DF0D700FA}" srcOrd="0" destOrd="0" parTransId="{FFF4E1B8-8083-B14E-BD11-B8FBBE4CEFF3}" sibTransId="{1DED082E-23E1-F04F-9FF3-E9748672A1F9}"/>
    <dgm:cxn modelId="{71A7B7CB-6C05-4B43-9264-7E39EA53B5E4}" srcId="{FB6F762D-DCFE-4743-BA15-B41D4B2ED1A4}" destId="{ABBDF0E8-C16C-5E4B-92B2-8E565E8039E7}" srcOrd="0" destOrd="0" parTransId="{01D815E8-96E0-DB43-ABF8-071C6CDFEBB0}" sibTransId="{FEE657EE-1102-CF45-A187-7271ECE814D2}"/>
    <dgm:cxn modelId="{6FF2BC20-FFBA-1345-9047-12ED06AB4E7F}" type="presOf" srcId="{FB6F762D-DCFE-4743-BA15-B41D4B2ED1A4}" destId="{5195DC84-E1B1-C949-BCBB-3507EC32CC61}" srcOrd="0" destOrd="0" presId="urn:microsoft.com/office/officeart/2005/8/layout/hierarchy4"/>
    <dgm:cxn modelId="{D4F08000-0762-2644-AC00-64DE5A59E1E3}" type="presOf" srcId="{6CE3FBF6-C6A0-3E4A-A863-45BE6B5B90E4}" destId="{99638D4C-D2D8-BB4B-A2A5-21190E6139C2}" srcOrd="0" destOrd="0" presId="urn:microsoft.com/office/officeart/2005/8/layout/hierarchy4"/>
    <dgm:cxn modelId="{D49EF687-AAE5-6D46-91E0-79B98FBDC300}" srcId="{BCB78D49-EA5A-F24C-83D6-1F4D757C9C9D}" destId="{FB6F762D-DCFE-4743-BA15-B41D4B2ED1A4}" srcOrd="0" destOrd="0" parTransId="{B98EE8DC-45B4-4844-A9D2-8C7256E79BC5}" sibTransId="{233C9A0A-ABB8-4B44-8C54-5B3E8AB36F76}"/>
    <dgm:cxn modelId="{18B895E2-E70E-6B44-87FF-22E27164001A}" type="presOf" srcId="{BCB78D49-EA5A-F24C-83D6-1F4D757C9C9D}" destId="{47045B3D-441D-6C45-8A09-5CB6AE31924A}" srcOrd="0" destOrd="0" presId="urn:microsoft.com/office/officeart/2005/8/layout/hierarchy4"/>
    <dgm:cxn modelId="{7A157380-4DB2-5D46-8511-984D9F028CFC}" type="presParOf" srcId="{47045B3D-441D-6C45-8A09-5CB6AE31924A}" destId="{E03253A0-18D4-B942-B90B-6CA11E96F4AD}" srcOrd="0" destOrd="0" presId="urn:microsoft.com/office/officeart/2005/8/layout/hierarchy4"/>
    <dgm:cxn modelId="{79875D98-C4D4-7C4D-A370-6CAA6B948DBB}" type="presParOf" srcId="{E03253A0-18D4-B942-B90B-6CA11E96F4AD}" destId="{5195DC84-E1B1-C949-BCBB-3507EC32CC61}" srcOrd="0" destOrd="0" presId="urn:microsoft.com/office/officeart/2005/8/layout/hierarchy4"/>
    <dgm:cxn modelId="{3B73B2EB-4359-674F-912B-88ACC9A4865B}" type="presParOf" srcId="{E03253A0-18D4-B942-B90B-6CA11E96F4AD}" destId="{17AA3D35-ABD8-E141-8199-D0840AF60C5C}" srcOrd="1" destOrd="0" presId="urn:microsoft.com/office/officeart/2005/8/layout/hierarchy4"/>
    <dgm:cxn modelId="{41D9D458-A87C-0D45-90C7-580729416FE2}" type="presParOf" srcId="{E03253A0-18D4-B942-B90B-6CA11E96F4AD}" destId="{1E369F27-5AC5-DB41-9F9F-C1F4142CFBDC}" srcOrd="2" destOrd="0" presId="urn:microsoft.com/office/officeart/2005/8/layout/hierarchy4"/>
    <dgm:cxn modelId="{A50CD06A-1025-AE4D-B4BC-CAF7B9236DD2}" type="presParOf" srcId="{1E369F27-5AC5-DB41-9F9F-C1F4142CFBDC}" destId="{42371DA6-14E1-EA4F-9993-6F86B9538E85}" srcOrd="0" destOrd="0" presId="urn:microsoft.com/office/officeart/2005/8/layout/hierarchy4"/>
    <dgm:cxn modelId="{E207D55C-9CF0-A44F-855F-E93DB409F1E3}" type="presParOf" srcId="{42371DA6-14E1-EA4F-9993-6F86B9538E85}" destId="{BE476D2A-BAA4-D440-B8B7-78C14E9E97E7}" srcOrd="0" destOrd="0" presId="urn:microsoft.com/office/officeart/2005/8/layout/hierarchy4"/>
    <dgm:cxn modelId="{2AEBDF44-53AA-A841-9F16-28BC34242AA9}" type="presParOf" srcId="{42371DA6-14E1-EA4F-9993-6F86B9538E85}" destId="{B5362E39-4998-0844-96E6-6747C8B0AAF3}" srcOrd="1" destOrd="0" presId="urn:microsoft.com/office/officeart/2005/8/layout/hierarchy4"/>
    <dgm:cxn modelId="{F792E769-6894-B94D-B785-AE366698BAB9}" type="presParOf" srcId="{42371DA6-14E1-EA4F-9993-6F86B9538E85}" destId="{9BF8B58D-C16A-8B4C-850D-4DFCABEB941B}" srcOrd="2" destOrd="0" presId="urn:microsoft.com/office/officeart/2005/8/layout/hierarchy4"/>
    <dgm:cxn modelId="{7AF7D8C6-4C64-0A4C-8E65-5005B9690389}" type="presParOf" srcId="{9BF8B58D-C16A-8B4C-850D-4DFCABEB941B}" destId="{47AF63C6-FDE5-9B49-9A9F-0CF741D1A5DD}" srcOrd="0" destOrd="0" presId="urn:microsoft.com/office/officeart/2005/8/layout/hierarchy4"/>
    <dgm:cxn modelId="{6D5712D1-B8FA-5044-9AD9-B3E4042E4CBC}" type="presParOf" srcId="{47AF63C6-FDE5-9B49-9A9F-0CF741D1A5DD}" destId="{99638D4C-D2D8-BB4B-A2A5-21190E6139C2}" srcOrd="0" destOrd="0" presId="urn:microsoft.com/office/officeart/2005/8/layout/hierarchy4"/>
    <dgm:cxn modelId="{D24A4E44-EF7F-A242-9508-A356C9A1B89A}" type="presParOf" srcId="{47AF63C6-FDE5-9B49-9A9F-0CF741D1A5DD}" destId="{78F8BCBA-08F2-0A43-859F-BF97E10A521D}" srcOrd="1" destOrd="0" presId="urn:microsoft.com/office/officeart/2005/8/layout/hierarchy4"/>
    <dgm:cxn modelId="{5B89601C-544C-524E-92EF-70660CE72167}" type="presParOf" srcId="{47AF63C6-FDE5-9B49-9A9F-0CF741D1A5DD}" destId="{BDF2E912-9B1F-E945-9357-68969E165696}" srcOrd="2" destOrd="0" presId="urn:microsoft.com/office/officeart/2005/8/layout/hierarchy4"/>
    <dgm:cxn modelId="{163FD14B-B082-DA49-8A1E-A91117225CB5}" type="presParOf" srcId="{BDF2E912-9B1F-E945-9357-68969E165696}" destId="{B50859FA-C30F-EC4C-B03C-386FF829F169}" srcOrd="0" destOrd="0" presId="urn:microsoft.com/office/officeart/2005/8/layout/hierarchy4"/>
    <dgm:cxn modelId="{EC799943-F5DD-6441-BFC6-3E4B789A5319}" type="presParOf" srcId="{B50859FA-C30F-EC4C-B03C-386FF829F169}" destId="{AEBBFC66-5097-2B40-BAA7-15955315992E}" srcOrd="0" destOrd="0" presId="urn:microsoft.com/office/officeart/2005/8/layout/hierarchy4"/>
    <dgm:cxn modelId="{39956947-E8C0-4047-9959-0BF4D8DDFBD2}" type="presParOf" srcId="{B50859FA-C30F-EC4C-B03C-386FF829F169}" destId="{7F7EE47D-7101-EE43-A0EE-C414E095DEDF}" srcOrd="1" destOrd="0" presId="urn:microsoft.com/office/officeart/2005/8/layout/hierarchy4"/>
    <dgm:cxn modelId="{FF7988CB-75D1-BF42-B432-44E0F32E55D3}" type="presParOf" srcId="{B50859FA-C30F-EC4C-B03C-386FF829F169}" destId="{9B117E8D-C9F3-BD47-B448-72F59106B46A}" srcOrd="2" destOrd="0" presId="urn:microsoft.com/office/officeart/2005/8/layout/hierarchy4"/>
    <dgm:cxn modelId="{6EFC6B7B-9787-DF4D-99D8-07AD0E18CC97}" type="presParOf" srcId="{9B117E8D-C9F3-BD47-B448-72F59106B46A}" destId="{891362FF-8C44-FC4A-9F10-2A34E0D57CE5}" srcOrd="0" destOrd="0" presId="urn:microsoft.com/office/officeart/2005/8/layout/hierarchy4"/>
    <dgm:cxn modelId="{E776AC7A-B940-2843-A09E-9004D6120EDC}" type="presParOf" srcId="{891362FF-8C44-FC4A-9F10-2A34E0D57CE5}" destId="{8E30053E-EBA9-D24E-9A59-A7C24F4E6842}" srcOrd="0" destOrd="0" presId="urn:microsoft.com/office/officeart/2005/8/layout/hierarchy4"/>
    <dgm:cxn modelId="{5E63BB26-09FD-314E-A62C-8083ED4826F8}" type="presParOf" srcId="{891362FF-8C44-FC4A-9F10-2A34E0D57CE5}" destId="{4E92ACB4-9E4A-F643-9492-7D9F556A40C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FB3D74-47CE-7042-969E-6F7D72CF7E11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91B81F-41E9-704C-8546-FC03367DC7F2}">
      <dgm:prSet phldrT="[Text]"/>
      <dgm:spPr/>
      <dgm:t>
        <a:bodyPr/>
        <a:lstStyle/>
        <a:p>
          <a:r>
            <a:rPr lang="en-US" dirty="0" smtClean="0"/>
            <a:t>Raw</a:t>
          </a:r>
          <a:endParaRPr lang="en-US" dirty="0"/>
        </a:p>
      </dgm:t>
    </dgm:pt>
    <dgm:pt modelId="{B095AE3B-AA6C-4846-91F6-EED5E08F16A5}" type="parTrans" cxnId="{AFE133FC-DF61-A948-BDB2-D30DB27107EE}">
      <dgm:prSet/>
      <dgm:spPr/>
      <dgm:t>
        <a:bodyPr/>
        <a:lstStyle/>
        <a:p>
          <a:endParaRPr lang="en-US"/>
        </a:p>
      </dgm:t>
    </dgm:pt>
    <dgm:pt modelId="{BA44C7BE-E0FF-D441-BDCD-A88B33C54B93}" type="sibTrans" cxnId="{AFE133FC-DF61-A948-BDB2-D30DB27107EE}">
      <dgm:prSet/>
      <dgm:spPr/>
      <dgm:t>
        <a:bodyPr/>
        <a:lstStyle/>
        <a:p>
          <a:endParaRPr lang="en-US"/>
        </a:p>
      </dgm:t>
    </dgm:pt>
    <dgm:pt modelId="{80E2355D-590C-6646-855C-309C6FF3F0FC}">
      <dgm:prSet phldrT="[Text]"/>
      <dgm:spPr/>
      <dgm:t>
        <a:bodyPr/>
        <a:lstStyle/>
        <a:p>
          <a:r>
            <a:rPr lang="en-US" dirty="0" smtClean="0"/>
            <a:t>Derived</a:t>
          </a:r>
          <a:endParaRPr lang="en-US" dirty="0"/>
        </a:p>
      </dgm:t>
    </dgm:pt>
    <dgm:pt modelId="{8163AD65-6251-CE44-9D48-290212693545}" type="parTrans" cxnId="{945CD5E0-9685-B942-8A05-AE0158117F85}">
      <dgm:prSet/>
      <dgm:spPr/>
      <dgm:t>
        <a:bodyPr/>
        <a:lstStyle/>
        <a:p>
          <a:endParaRPr lang="en-US"/>
        </a:p>
      </dgm:t>
    </dgm:pt>
    <dgm:pt modelId="{80800C02-70B6-A14B-885E-7D252B06DEE5}" type="sibTrans" cxnId="{945CD5E0-9685-B942-8A05-AE0158117F85}">
      <dgm:prSet/>
      <dgm:spPr/>
      <dgm:t>
        <a:bodyPr/>
        <a:lstStyle/>
        <a:p>
          <a:endParaRPr lang="en-US"/>
        </a:p>
      </dgm:t>
    </dgm:pt>
    <dgm:pt modelId="{2BA01E08-20DE-D74C-82B3-21E84E5AF4DF}">
      <dgm:prSet phldrT="[Text]"/>
      <dgm:spPr/>
      <dgm:t>
        <a:bodyPr/>
        <a:lstStyle/>
        <a:p>
          <a:r>
            <a:rPr lang="en-US" dirty="0" smtClean="0"/>
            <a:t>Reported</a:t>
          </a:r>
          <a:endParaRPr lang="en-US" dirty="0"/>
        </a:p>
      </dgm:t>
    </dgm:pt>
    <dgm:pt modelId="{081579F3-577A-3E47-85F8-7CD4BE55E169}" type="parTrans" cxnId="{D14EA495-CB37-4747-813A-844D6E43B63E}">
      <dgm:prSet/>
      <dgm:spPr/>
      <dgm:t>
        <a:bodyPr/>
        <a:lstStyle/>
        <a:p>
          <a:endParaRPr lang="en-US"/>
        </a:p>
      </dgm:t>
    </dgm:pt>
    <dgm:pt modelId="{EFCD7271-1E2B-FA48-B12C-691C82E2D1B4}" type="sibTrans" cxnId="{D14EA495-CB37-4747-813A-844D6E43B63E}">
      <dgm:prSet/>
      <dgm:spPr/>
      <dgm:t>
        <a:bodyPr/>
        <a:lstStyle/>
        <a:p>
          <a:endParaRPr lang="en-US"/>
        </a:p>
      </dgm:t>
    </dgm:pt>
    <dgm:pt modelId="{8B389004-FD09-9142-9354-6AB09EB4DB38}" type="pres">
      <dgm:prSet presAssocID="{77FB3D74-47CE-7042-969E-6F7D72CF7E1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C7F148-CA44-AF46-8D23-E7C9F55495B8}" type="pres">
      <dgm:prSet presAssocID="{77FB3D74-47CE-7042-969E-6F7D72CF7E11}" presName="arrow" presStyleLbl="bgShp" presStyleIdx="0" presStyleCnt="1"/>
      <dgm:spPr/>
    </dgm:pt>
    <dgm:pt modelId="{88BB6E6B-6DE8-1443-9A35-332B19287C04}" type="pres">
      <dgm:prSet presAssocID="{77FB3D74-47CE-7042-969E-6F7D72CF7E11}" presName="linearProcess" presStyleCnt="0"/>
      <dgm:spPr/>
    </dgm:pt>
    <dgm:pt modelId="{D088F3BA-5383-8045-9EE6-AD54E265FB8D}" type="pres">
      <dgm:prSet presAssocID="{1691B81F-41E9-704C-8546-FC03367DC7F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DB6E50-84BF-9D4E-B8D2-98B70BFFD2C2}" type="pres">
      <dgm:prSet presAssocID="{BA44C7BE-E0FF-D441-BDCD-A88B33C54B93}" presName="sibTrans" presStyleCnt="0"/>
      <dgm:spPr/>
    </dgm:pt>
    <dgm:pt modelId="{3757044F-DFE5-A04B-8143-D3F956FB86FE}" type="pres">
      <dgm:prSet presAssocID="{80E2355D-590C-6646-855C-309C6FF3F0FC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E85A68-5822-CB40-8BFD-483647B058F5}" type="pres">
      <dgm:prSet presAssocID="{80800C02-70B6-A14B-885E-7D252B06DEE5}" presName="sibTrans" presStyleCnt="0"/>
      <dgm:spPr/>
    </dgm:pt>
    <dgm:pt modelId="{28EC5D74-CA3F-4D40-B0F9-5D57E67BCC26}" type="pres">
      <dgm:prSet presAssocID="{2BA01E08-20DE-D74C-82B3-21E84E5AF4DF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521C67-1B98-154A-B21F-ABB03CC32560}" type="presOf" srcId="{80E2355D-590C-6646-855C-309C6FF3F0FC}" destId="{3757044F-DFE5-A04B-8143-D3F956FB86FE}" srcOrd="0" destOrd="0" presId="urn:microsoft.com/office/officeart/2005/8/layout/hProcess9"/>
    <dgm:cxn modelId="{D14EA495-CB37-4747-813A-844D6E43B63E}" srcId="{77FB3D74-47CE-7042-969E-6F7D72CF7E11}" destId="{2BA01E08-20DE-D74C-82B3-21E84E5AF4DF}" srcOrd="2" destOrd="0" parTransId="{081579F3-577A-3E47-85F8-7CD4BE55E169}" sibTransId="{EFCD7271-1E2B-FA48-B12C-691C82E2D1B4}"/>
    <dgm:cxn modelId="{945CD5E0-9685-B942-8A05-AE0158117F85}" srcId="{77FB3D74-47CE-7042-969E-6F7D72CF7E11}" destId="{80E2355D-590C-6646-855C-309C6FF3F0FC}" srcOrd="1" destOrd="0" parTransId="{8163AD65-6251-CE44-9D48-290212693545}" sibTransId="{80800C02-70B6-A14B-885E-7D252B06DEE5}"/>
    <dgm:cxn modelId="{E14DF6F4-58B6-824C-93F8-EDE1FF5A92BF}" type="presOf" srcId="{2BA01E08-20DE-D74C-82B3-21E84E5AF4DF}" destId="{28EC5D74-CA3F-4D40-B0F9-5D57E67BCC26}" srcOrd="0" destOrd="0" presId="urn:microsoft.com/office/officeart/2005/8/layout/hProcess9"/>
    <dgm:cxn modelId="{AC3DE03D-4A50-C744-9EDA-C3C7FE7A2838}" type="presOf" srcId="{1691B81F-41E9-704C-8546-FC03367DC7F2}" destId="{D088F3BA-5383-8045-9EE6-AD54E265FB8D}" srcOrd="0" destOrd="0" presId="urn:microsoft.com/office/officeart/2005/8/layout/hProcess9"/>
    <dgm:cxn modelId="{DDF67035-C5CE-C74C-972E-1F6F29F793A8}" type="presOf" srcId="{77FB3D74-47CE-7042-969E-6F7D72CF7E11}" destId="{8B389004-FD09-9142-9354-6AB09EB4DB38}" srcOrd="0" destOrd="0" presId="urn:microsoft.com/office/officeart/2005/8/layout/hProcess9"/>
    <dgm:cxn modelId="{AFE133FC-DF61-A948-BDB2-D30DB27107EE}" srcId="{77FB3D74-47CE-7042-969E-6F7D72CF7E11}" destId="{1691B81F-41E9-704C-8546-FC03367DC7F2}" srcOrd="0" destOrd="0" parTransId="{B095AE3B-AA6C-4846-91F6-EED5E08F16A5}" sibTransId="{BA44C7BE-E0FF-D441-BDCD-A88B33C54B93}"/>
    <dgm:cxn modelId="{5270F55C-D16A-B347-B65D-64A22A8DFA2C}" type="presParOf" srcId="{8B389004-FD09-9142-9354-6AB09EB4DB38}" destId="{E1C7F148-CA44-AF46-8D23-E7C9F55495B8}" srcOrd="0" destOrd="0" presId="urn:microsoft.com/office/officeart/2005/8/layout/hProcess9"/>
    <dgm:cxn modelId="{0D6C7475-F309-4D46-90C5-EBB1755A865C}" type="presParOf" srcId="{8B389004-FD09-9142-9354-6AB09EB4DB38}" destId="{88BB6E6B-6DE8-1443-9A35-332B19287C04}" srcOrd="1" destOrd="0" presId="urn:microsoft.com/office/officeart/2005/8/layout/hProcess9"/>
    <dgm:cxn modelId="{26EEFBE2-752E-5D4E-95B2-888B421CAD1F}" type="presParOf" srcId="{88BB6E6B-6DE8-1443-9A35-332B19287C04}" destId="{D088F3BA-5383-8045-9EE6-AD54E265FB8D}" srcOrd="0" destOrd="0" presId="urn:microsoft.com/office/officeart/2005/8/layout/hProcess9"/>
    <dgm:cxn modelId="{70EDDC55-0871-1F4E-A8D4-A111F647230A}" type="presParOf" srcId="{88BB6E6B-6DE8-1443-9A35-332B19287C04}" destId="{D1DB6E50-84BF-9D4E-B8D2-98B70BFFD2C2}" srcOrd="1" destOrd="0" presId="urn:microsoft.com/office/officeart/2005/8/layout/hProcess9"/>
    <dgm:cxn modelId="{B0B6E7F0-846E-BD4E-A5B4-0E1D660EB52B}" type="presParOf" srcId="{88BB6E6B-6DE8-1443-9A35-332B19287C04}" destId="{3757044F-DFE5-A04B-8143-D3F956FB86FE}" srcOrd="2" destOrd="0" presId="urn:microsoft.com/office/officeart/2005/8/layout/hProcess9"/>
    <dgm:cxn modelId="{F94608A1-B45E-B146-A83A-2DF9D4D7296B}" type="presParOf" srcId="{88BB6E6B-6DE8-1443-9A35-332B19287C04}" destId="{47E85A68-5822-CB40-8BFD-483647B058F5}" srcOrd="3" destOrd="0" presId="urn:microsoft.com/office/officeart/2005/8/layout/hProcess9"/>
    <dgm:cxn modelId="{CCE12FC9-C43A-0241-A95A-DCBBCEB16B67}" type="presParOf" srcId="{88BB6E6B-6DE8-1443-9A35-332B19287C04}" destId="{28EC5D74-CA3F-4D40-B0F9-5D57E67BCC2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5DC84-E1B1-C949-BCBB-3507EC32CC61}">
      <dsp:nvSpPr>
        <dsp:cNvPr id="0" name=""/>
        <dsp:cNvSpPr/>
      </dsp:nvSpPr>
      <dsp:spPr>
        <a:xfrm>
          <a:off x="1637" y="241"/>
          <a:ext cx="3349525" cy="9945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xmlns:mc="http://schemas.openxmlformats.org/markup-compatibility/2006" xmlns:a14="http://schemas.microsoft.com/office/drawing/2010/main" val="000000" mc:Ignorable="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Provenance</a:t>
          </a:r>
          <a:endParaRPr lang="en-US" sz="2800" kern="1200" dirty="0"/>
        </a:p>
      </dsp:txBody>
      <dsp:txXfrm>
        <a:off x="30766" y="29370"/>
        <a:ext cx="3291267" cy="936285"/>
      </dsp:txXfrm>
    </dsp:sp>
    <dsp:sp modelId="{098422CF-DD18-F54F-B669-28E2DA16F79C}">
      <dsp:nvSpPr>
        <dsp:cNvPr id="0" name=""/>
        <dsp:cNvSpPr/>
      </dsp:nvSpPr>
      <dsp:spPr>
        <a:xfrm>
          <a:off x="3274" y="1040165"/>
          <a:ext cx="3349525" cy="9945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xmlns:mc="http://schemas.openxmlformats.org/markup-compatibility/2006" xmlns:a14="http://schemas.microsoft.com/office/drawing/2010/main" val="000000" mc:Ignorable="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Revision Control</a:t>
          </a:r>
          <a:endParaRPr lang="en-US" sz="2800" kern="1200" dirty="0"/>
        </a:p>
      </dsp:txBody>
      <dsp:txXfrm>
        <a:off x="32403" y="1069294"/>
        <a:ext cx="3291267" cy="936285"/>
      </dsp:txXfrm>
    </dsp:sp>
    <dsp:sp modelId="{89D718F7-9A6C-AB40-B2C0-3B03655C56E4}">
      <dsp:nvSpPr>
        <dsp:cNvPr id="0" name=""/>
        <dsp:cNvSpPr/>
      </dsp:nvSpPr>
      <dsp:spPr>
        <a:xfrm>
          <a:off x="1637" y="2080090"/>
          <a:ext cx="3349525" cy="9945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xmlns:mc="http://schemas.openxmlformats.org/markup-compatibility/2006" xmlns:a14="http://schemas.microsoft.com/office/drawing/2010/main" val="000000" mc:Ignorable="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Authorship</a:t>
          </a:r>
          <a:endParaRPr lang="en-US" sz="2800" kern="1200" dirty="0"/>
        </a:p>
      </dsp:txBody>
      <dsp:txXfrm>
        <a:off x="30766" y="2109219"/>
        <a:ext cx="3291267" cy="936285"/>
      </dsp:txXfrm>
    </dsp:sp>
    <dsp:sp modelId="{8E30053E-EBA9-D24E-9A59-A7C24F4E6842}">
      <dsp:nvSpPr>
        <dsp:cNvPr id="0" name=""/>
        <dsp:cNvSpPr/>
      </dsp:nvSpPr>
      <dsp:spPr>
        <a:xfrm>
          <a:off x="1637" y="3120014"/>
          <a:ext cx="3349525" cy="9945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xmlns:mc="http://schemas.openxmlformats.org/markup-compatibility/2006" xmlns:a14="http://schemas.microsoft.com/office/drawing/2010/main" val="000000" mc:Ignorable="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Description</a:t>
          </a:r>
          <a:endParaRPr lang="en-US" sz="2800" kern="1200" dirty="0"/>
        </a:p>
      </dsp:txBody>
      <dsp:txXfrm>
        <a:off x="30766" y="3149143"/>
        <a:ext cx="3291267" cy="9362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5DC84-E1B1-C949-BCBB-3507EC32CC61}">
      <dsp:nvSpPr>
        <dsp:cNvPr id="0" name=""/>
        <dsp:cNvSpPr/>
      </dsp:nvSpPr>
      <dsp:spPr>
        <a:xfrm>
          <a:off x="3785" y="1172"/>
          <a:ext cx="7745778" cy="7584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/>
            </a:gs>
            <a:gs pos="100000">
              <a:schemeClr val="accent1">
                <a:lumMod val="40000"/>
                <a:lumOff val="6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xmlns:mc="http://schemas.openxmlformats.org/markup-compatibility/2006" xmlns:a14="http://schemas.microsoft.com/office/drawing/2010/main" val="000000" mc:Ignorable="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bg1"/>
              </a:solidFill>
            </a:rPr>
            <a:t>Where</a:t>
          </a:r>
          <a:r>
            <a:rPr lang="en-US" sz="2800" kern="1200" dirty="0" smtClean="0">
              <a:solidFill>
                <a:schemeClr val="bg1"/>
              </a:solidFill>
            </a:rPr>
            <a:t> – Retrospective Provenance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26000" y="23387"/>
        <a:ext cx="7701348" cy="714035"/>
      </dsp:txXfrm>
    </dsp:sp>
    <dsp:sp modelId="{BE476D2A-BAA4-D440-B8B7-78C14E9E97E7}">
      <dsp:nvSpPr>
        <dsp:cNvPr id="0" name=""/>
        <dsp:cNvSpPr/>
      </dsp:nvSpPr>
      <dsp:spPr>
        <a:xfrm>
          <a:off x="3785" y="839669"/>
          <a:ext cx="7745778" cy="7584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bg2"/>
            </a:gs>
            <a:gs pos="100000">
              <a:schemeClr val="bg2">
                <a:lumMod val="20000"/>
                <a:lumOff val="8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xmlns:mc="http://schemas.openxmlformats.org/markup-compatibility/2006" xmlns:a14="http://schemas.microsoft.com/office/drawing/2010/main" val="000000" mc:Ignorable="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xmlns:mc="http://schemas.openxmlformats.org/markup-compatibility/2006" xmlns:a14="http://schemas.microsoft.com/office/drawing/2010/main" val="014359" mc:Ignorable=""/>
              </a:solidFill>
            </a:rPr>
            <a:t>Why</a:t>
          </a:r>
          <a:r>
            <a:rPr lang="en-US" sz="2800" kern="1200" dirty="0" smtClean="0">
              <a:solidFill>
                <a:srgbClr xmlns:mc="http://schemas.openxmlformats.org/markup-compatibility/2006" xmlns:a14="http://schemas.microsoft.com/office/drawing/2010/main" val="014359" mc:Ignorable=""/>
              </a:solidFill>
            </a:rPr>
            <a:t> – Prospective Provenance</a:t>
          </a:r>
          <a:endParaRPr lang="en-US" sz="2800" kern="1200" dirty="0">
            <a:solidFill>
              <a:srgbClr xmlns:mc="http://schemas.openxmlformats.org/markup-compatibility/2006" xmlns:a14="http://schemas.microsoft.com/office/drawing/2010/main" val="014359" mc:Ignorable=""/>
            </a:solidFill>
          </a:endParaRPr>
        </a:p>
      </dsp:txBody>
      <dsp:txXfrm>
        <a:off x="26000" y="861884"/>
        <a:ext cx="7701348" cy="714035"/>
      </dsp:txXfrm>
    </dsp:sp>
    <dsp:sp modelId="{99638D4C-D2D8-BB4B-A2A5-21190E6139C2}">
      <dsp:nvSpPr>
        <dsp:cNvPr id="0" name=""/>
        <dsp:cNvSpPr/>
      </dsp:nvSpPr>
      <dsp:spPr>
        <a:xfrm>
          <a:off x="3785" y="1678167"/>
          <a:ext cx="7745778" cy="7584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xmlns:mc="http://schemas.openxmlformats.org/markup-compatibility/2006" xmlns:a14="http://schemas.microsoft.com/office/drawing/2010/main" val="000000" mc:Ignorable="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When</a:t>
          </a:r>
          <a:r>
            <a:rPr lang="en-US" sz="2800" kern="1200" dirty="0" smtClean="0"/>
            <a:t> – Revision Control</a:t>
          </a:r>
          <a:endParaRPr lang="en-US" sz="2800" kern="1200" dirty="0"/>
        </a:p>
      </dsp:txBody>
      <dsp:txXfrm>
        <a:off x="26000" y="1700382"/>
        <a:ext cx="7701348" cy="714035"/>
      </dsp:txXfrm>
    </dsp:sp>
    <dsp:sp modelId="{AEBBFC66-5097-2B40-BAA7-15955315992E}">
      <dsp:nvSpPr>
        <dsp:cNvPr id="0" name=""/>
        <dsp:cNvSpPr/>
      </dsp:nvSpPr>
      <dsp:spPr>
        <a:xfrm>
          <a:off x="3785" y="2516664"/>
          <a:ext cx="7745778" cy="7584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xmlns:mc="http://schemas.openxmlformats.org/markup-compatibility/2006" xmlns:a14="http://schemas.microsoft.com/office/drawing/2010/main" val="000000" mc:Ignorable="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Who</a:t>
          </a:r>
          <a:r>
            <a:rPr lang="en-US" sz="2800" kern="1200" dirty="0" smtClean="0"/>
            <a:t> – Authorship</a:t>
          </a:r>
          <a:endParaRPr lang="en-US" sz="2800" kern="1200" dirty="0"/>
        </a:p>
      </dsp:txBody>
      <dsp:txXfrm>
        <a:off x="26000" y="2538879"/>
        <a:ext cx="7701348" cy="714035"/>
      </dsp:txXfrm>
    </dsp:sp>
    <dsp:sp modelId="{8E30053E-EBA9-D24E-9A59-A7C24F4E6842}">
      <dsp:nvSpPr>
        <dsp:cNvPr id="0" name=""/>
        <dsp:cNvSpPr/>
      </dsp:nvSpPr>
      <dsp:spPr>
        <a:xfrm>
          <a:off x="3785" y="3355162"/>
          <a:ext cx="7745778" cy="7584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xmlns:mc="http://schemas.openxmlformats.org/markup-compatibility/2006" xmlns:a14="http://schemas.microsoft.com/office/drawing/2010/main" val="000000" mc:Ignorable="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What</a:t>
          </a:r>
          <a:r>
            <a:rPr lang="en-US" sz="2800" kern="1200" dirty="0" smtClean="0"/>
            <a:t> – Description</a:t>
          </a:r>
          <a:endParaRPr lang="en-US" sz="2800" kern="1200" dirty="0"/>
        </a:p>
      </dsp:txBody>
      <dsp:txXfrm>
        <a:off x="26000" y="3377377"/>
        <a:ext cx="7701348" cy="714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7F148-CA44-AF46-8D23-E7C9F55495B8}">
      <dsp:nvSpPr>
        <dsp:cNvPr id="0" name=""/>
        <dsp:cNvSpPr/>
      </dsp:nvSpPr>
      <dsp:spPr>
        <a:xfrm>
          <a:off x="312896" y="0"/>
          <a:ext cx="3546157" cy="41148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xmlns:mc="http://schemas.openxmlformats.org/markup-compatibility/2006" xmlns:a14="http://schemas.microsoft.com/office/drawing/2010/main" val="000000" mc:Ignorable="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88F3BA-5383-8045-9EE6-AD54E265FB8D}">
      <dsp:nvSpPr>
        <dsp:cNvPr id="0" name=""/>
        <dsp:cNvSpPr/>
      </dsp:nvSpPr>
      <dsp:spPr>
        <a:xfrm>
          <a:off x="2546" y="1234440"/>
          <a:ext cx="1342846" cy="1645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xmlns:mc="http://schemas.openxmlformats.org/markup-compatibility/2006" xmlns:a14="http://schemas.microsoft.com/office/drawing/2010/main" val="000000" mc:Ignorable="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Raw</a:t>
          </a:r>
          <a:endParaRPr lang="en-US" sz="2000" kern="1200" dirty="0"/>
        </a:p>
      </dsp:txBody>
      <dsp:txXfrm>
        <a:off x="68098" y="1299992"/>
        <a:ext cx="1211742" cy="1514816"/>
      </dsp:txXfrm>
    </dsp:sp>
    <dsp:sp modelId="{3757044F-DFE5-A04B-8143-D3F956FB86FE}">
      <dsp:nvSpPr>
        <dsp:cNvPr id="0" name=""/>
        <dsp:cNvSpPr/>
      </dsp:nvSpPr>
      <dsp:spPr>
        <a:xfrm>
          <a:off x="1414551" y="1234440"/>
          <a:ext cx="1342846" cy="1645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xmlns:mc="http://schemas.openxmlformats.org/markup-compatibility/2006" xmlns:a14="http://schemas.microsoft.com/office/drawing/2010/main" val="000000" mc:Ignorable="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Derived</a:t>
          </a:r>
          <a:endParaRPr lang="en-US" sz="2000" kern="1200" dirty="0"/>
        </a:p>
      </dsp:txBody>
      <dsp:txXfrm>
        <a:off x="1480103" y="1299992"/>
        <a:ext cx="1211742" cy="1514816"/>
      </dsp:txXfrm>
    </dsp:sp>
    <dsp:sp modelId="{28EC5D74-CA3F-4D40-B0F9-5D57E67BCC26}">
      <dsp:nvSpPr>
        <dsp:cNvPr id="0" name=""/>
        <dsp:cNvSpPr/>
      </dsp:nvSpPr>
      <dsp:spPr>
        <a:xfrm>
          <a:off x="2826557" y="1234440"/>
          <a:ext cx="1342846" cy="1645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xmlns:mc="http://schemas.openxmlformats.org/markup-compatibility/2006" xmlns:a14="http://schemas.microsoft.com/office/drawing/2010/main" val="000000" mc:Ignorable="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Reported</a:t>
          </a:r>
          <a:endParaRPr lang="en-US" sz="2000" kern="1200" dirty="0"/>
        </a:p>
      </dsp:txBody>
      <dsp:txXfrm>
        <a:off x="2892109" y="1299992"/>
        <a:ext cx="1211742" cy="1514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Arial" pitchFamily="-65" charset="0"/>
              </a:defRPr>
            </a:lvl1pPr>
          </a:lstStyle>
          <a:p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pitchFamily="-65" charset="0"/>
              </a:defRPr>
            </a:lvl1pPr>
          </a:lstStyle>
          <a:p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Arial" pitchFamily="-65" charset="0"/>
              </a:defRPr>
            </a:lvl1pPr>
          </a:lstStyle>
          <a:p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pitchFamily="-65" charset="0"/>
              </a:defRPr>
            </a:lvl1pPr>
          </a:lstStyle>
          <a:p>
            <a:fld id="{243B32A4-BE87-ED46-8F5F-BAE77F67FFE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537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Arial" pitchFamily="-65" charset="0"/>
              </a:defRPr>
            </a:lvl1pPr>
          </a:lstStyle>
          <a:p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pitchFamily="-65" charset="0"/>
              </a:defRPr>
            </a:lvl1pPr>
          </a:lstStyle>
          <a:p>
            <a:endParaRPr lang="en-GB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Arial" pitchFamily="-65" charset="0"/>
              </a:defRPr>
            </a:lvl1pPr>
          </a:lstStyle>
          <a:p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pitchFamily="-65" charset="0"/>
              </a:defRPr>
            </a:lvl1pPr>
          </a:lstStyle>
          <a:p>
            <a:fld id="{36F0E424-B13F-EF44-BF48-D29C64F8B13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6150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172D1A-E38C-9F45-921A-D05649900FBB}" type="slidenum">
              <a:rPr lang="en-GB"/>
              <a:pPr/>
              <a:t>1</a:t>
            </a:fld>
            <a:endParaRPr lang="en-GB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0E424-B13F-EF44-BF48-D29C64F8B13A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crab nebula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0E424-B13F-EF44-BF48-D29C64F8B13A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W.M. </a:t>
            </a:r>
            <a:r>
              <a:rPr lang="en-GB" dirty="0" err="1" smtClean="0"/>
              <a:t>Hochachka</a:t>
            </a:r>
            <a:r>
              <a:rPr lang="en-GB" dirty="0" smtClean="0"/>
              <a:t>, R. </a:t>
            </a:r>
            <a:r>
              <a:rPr lang="en-GB" dirty="0" err="1" smtClean="0"/>
              <a:t>Caruana</a:t>
            </a:r>
            <a:r>
              <a:rPr lang="en-GB" dirty="0" smtClean="0"/>
              <a:t>, D. Fink, A.R.T. Munson,</a:t>
            </a:r>
            <a:r>
              <a:rPr lang="en-GB" baseline="0" dirty="0" smtClean="0"/>
              <a:t> M. </a:t>
            </a:r>
            <a:r>
              <a:rPr lang="en-GB" baseline="0" dirty="0" err="1" smtClean="0"/>
              <a:t>Riedewald</a:t>
            </a:r>
            <a:r>
              <a:rPr lang="en-GB" baseline="0" dirty="0" smtClean="0"/>
              <a:t>, D. </a:t>
            </a:r>
            <a:r>
              <a:rPr lang="en-GB" baseline="0" dirty="0" err="1" smtClean="0"/>
              <a:t>Sorokina</a:t>
            </a:r>
            <a:r>
              <a:rPr lang="en-GB" baseline="0" dirty="0" smtClean="0"/>
              <a:t>, and S. </a:t>
            </a:r>
            <a:r>
              <a:rPr lang="en-GB" baseline="0" dirty="0" err="1" smtClean="0"/>
              <a:t>Kelling</a:t>
            </a:r>
            <a:r>
              <a:rPr lang="en-GB" baseline="0" dirty="0" smtClean="0"/>
              <a:t>. </a:t>
            </a:r>
            <a:r>
              <a:rPr lang="en-GB" dirty="0" smtClean="0"/>
              <a:t>“Data-mining</a:t>
            </a:r>
            <a:r>
              <a:rPr lang="en-GB" baseline="0" dirty="0" smtClean="0"/>
              <a:t> discovery of pattern and process in ecological systems”, Information, vol. 71, no. 7, 2004.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0E424-B13F-EF44-BF48-D29C64F8B13A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ecrystals.chem.soton.ac.uk/cgi/latest_tool?output</a:t>
            </a:r>
            <a:r>
              <a:rPr lang="en-US" dirty="0" smtClean="0"/>
              <a:t>=Atom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0E424-B13F-EF44-BF48-D29C64F8B13A}" type="slidenum">
              <a:rPr lang="en-GB" smtClean="0"/>
              <a:pPr/>
              <a:t>57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http://wwmm.ch.cam.ac.uk/crystaleye/summary/soton/ecrystals/2010/08-06/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0E424-B13F-EF44-BF48-D29C64F8B13A}" type="slidenum">
              <a:rPr lang="en-GB" smtClean="0"/>
              <a:pPr/>
              <a:t>58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31"/>
          <p:cNvSpPr>
            <a:spLocks noChangeArrowheads="1"/>
          </p:cNvSpPr>
          <p:nvPr/>
        </p:nvSpPr>
        <p:spPr bwMode="auto">
          <a:xfrm>
            <a:off x="-79375" y="3200400"/>
            <a:ext cx="9223375" cy="3657600"/>
          </a:xfrm>
          <a:prstGeom prst="rect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14359" mc:Ignorable=""/>
              </a:gs>
              <a:gs pos="100000">
                <a:srgbClr xmlns:mc="http://schemas.openxmlformats.org/markup-compatibility/2006" xmlns:a14="http://schemas.microsoft.com/office/drawing/2010/main" val="007275" mc:Ignorable="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48" name="Rectangle 1032"/>
          <p:cNvSpPr>
            <a:spLocks noChangeArrowheads="1"/>
          </p:cNvSpPr>
          <p:nvPr/>
        </p:nvSpPr>
        <p:spPr bwMode="auto">
          <a:xfrm>
            <a:off x="-79375" y="0"/>
            <a:ext cx="9223375" cy="32766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14359" mc:Ignorable="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latin typeface="Arial" pitchFamily="-65" charset="0"/>
            </a:endParaRPr>
          </a:p>
        </p:txBody>
      </p:sp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933825"/>
            <a:ext cx="8496300" cy="1752600"/>
          </a:xfrm>
        </p:spPr>
        <p:txBody>
          <a:bodyPr lIns="91440"/>
          <a:lstStyle>
            <a:lvl1pPr marL="0" indent="0">
              <a:buFontTx/>
              <a:buNone/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246" name="Rectangle 103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>
                <a:latin typeface="Arial" pitchFamily="-65" charset="0"/>
              </a:defRPr>
            </a:lvl1pPr>
          </a:lstStyle>
          <a:p>
            <a:fld id="{7D642E9F-238F-5D47-938F-6C33D0CD511A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256" name="Picture 1040" descr="social science"/>
          <p:cNvPicPr>
            <a:picLocks noChangeAspect="1" noChangeArrowheads="1"/>
          </p:cNvPicPr>
          <p:nvPr userDrawn="1"/>
        </p:nvPicPr>
        <p:blipFill>
          <a:blip r:embed="rId2"/>
          <a:srcRect b="23214"/>
          <a:stretch>
            <a:fillRect/>
          </a:stretch>
        </p:blipFill>
        <p:spPr bwMode="auto">
          <a:xfrm>
            <a:off x="6011863" y="376238"/>
            <a:ext cx="2736850" cy="61436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D18AA5-D593-8040-96DA-A02E0581E42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D5C074C-9E09-4C45-904E-8B185E1C9D8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7050" y="6308725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4F75B3FD-8F53-F14C-B438-B94D27082C9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3850" y="1700213"/>
            <a:ext cx="84963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308725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A99C2406-83A0-0341-B042-62F6D0BD6E8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031"/>
          <p:cNvSpPr>
            <a:spLocks noChangeArrowheads="1"/>
          </p:cNvSpPr>
          <p:nvPr/>
        </p:nvSpPr>
        <p:spPr bwMode="auto">
          <a:xfrm>
            <a:off x="-90488" y="3200400"/>
            <a:ext cx="9234488" cy="3657600"/>
          </a:xfrm>
          <a:prstGeom prst="rect">
            <a:avLst/>
          </a:prstGeom>
          <a:gradFill rotWithShape="0">
            <a:gsLst>
              <a:gs pos="0">
                <a:srgbClr xmlns:mc="http://schemas.openxmlformats.org/markup-compatibility/2006" xmlns:a14="http://schemas.microsoft.com/office/drawing/2010/main" val="007275" mc:Ignorable=""/>
              </a:gs>
              <a:gs pos="100000">
                <a:srgbClr xmlns:mc="http://schemas.openxmlformats.org/markup-compatibility/2006" xmlns:a14="http://schemas.microsoft.com/office/drawing/2010/main" val="008CAC" mc:Ignorable="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296" name="Rectangle 1032"/>
          <p:cNvSpPr>
            <a:spLocks noChangeArrowheads="1"/>
          </p:cNvSpPr>
          <p:nvPr/>
        </p:nvSpPr>
        <p:spPr bwMode="auto">
          <a:xfrm>
            <a:off x="-90488" y="0"/>
            <a:ext cx="9234488" cy="32766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7275" mc:Ignorable="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latin typeface="Arial" pitchFamily="-65" charset="0"/>
            </a:endParaRPr>
          </a:p>
        </p:txBody>
      </p:sp>
      <p:sp>
        <p:nvSpPr>
          <p:cNvPr id="122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4105275"/>
          </a:xfrm>
        </p:spPr>
        <p:txBody>
          <a:bodyPr lIns="91440"/>
          <a:lstStyle>
            <a:lvl1pPr algn="r"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-69850" y="7461250"/>
            <a:ext cx="69850" cy="69850"/>
          </a:xfrm>
        </p:spPr>
        <p:txBody>
          <a:bodyPr lIns="9144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12301" name="Picture 1037" descr="social science"/>
          <p:cNvPicPr>
            <a:picLocks noChangeAspect="1" noChangeArrowheads="1"/>
          </p:cNvPicPr>
          <p:nvPr userDrawn="1"/>
        </p:nvPicPr>
        <p:blipFill>
          <a:blip r:embed="rId2"/>
          <a:srcRect b="23214"/>
          <a:stretch>
            <a:fillRect/>
          </a:stretch>
        </p:blipFill>
        <p:spPr bwMode="auto">
          <a:xfrm>
            <a:off x="6011863" y="376238"/>
            <a:ext cx="2736850" cy="61436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5E62A8-48B9-8945-A9C3-09313CE5314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DC155D4-981A-AE44-8057-3081C1898FE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25A374F-EB68-0D47-B48A-037C1723CF4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D17ABA4-0A93-864C-B2BC-2D6E3469F11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F284D9-B8BA-564E-8AC8-500027AF1AE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85308A1-82F3-7142-9D0A-CB217B42AC4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2956E56-073D-E843-B83F-134B489AB61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08FFC36-3BBF-FD43-B8AD-EBCFEDB498A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906869C-DC63-304D-A63E-C6D6E73BBCC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222DCDD-5E8A-CC4F-9BCD-AFD71AD375F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719137A-6A3C-214C-AB4E-D1C5B8189FD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99A0F27-618A-CF4B-935E-31BB320B30E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ICSTI June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Jeremy G Frey  University of Southampton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168854-31AF-466E-900D-AEED8F25BC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ICSTI June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Jeremy G Frey  University of Southampton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32DA2-B374-4FD0-9B10-A3B877D30D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97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ICSTI June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Jeremy G Frey  University of Southampton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F30E0-5A6A-4E03-B76E-C6F5E898A7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300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ICSTI June 2010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Jeremy G Frey  University of Southampton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AFE962-704A-4ABC-B4AB-B2C833006B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3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71E10C1-1EEE-2C43-83DE-03A669FE7D8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ICSTI June 2010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Jeremy G Frey  University of Southampton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66B7-D4D7-4A1E-839F-D09FEEA9BC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78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ICSTI June 2010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Jeremy G Frey  University of Southampton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881B0-6C47-4101-A8BD-88C8778FC2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35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ICSTI June 2010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Jeremy G Frey  University of Southampton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07326-B3E9-4080-B367-474698366E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27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ICSTI June 2010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Jeremy G Frey  University of Southampton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7669D-D6D2-4014-91DC-3F8C9BAA84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39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ICSTI June 2010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Jeremy G Frey  University of Southampton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415A2-BCD2-4B1A-8AD8-129E1C93A0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80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ICSTI June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Jeremy G Frey  University of Southampton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94D58-3722-458F-9F07-6408CF6222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800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ICSTI June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Jeremy G Frey  University of Southampton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F2793-4350-4748-9C62-A5DA1D0675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589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700213"/>
            <a:ext cx="4171950" cy="41148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chart</a:t>
            </a:r>
            <a:endParaRPr lang="en-GB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ICSTI June 2010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Jeremy G Frey  University of Southampton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7050" y="63087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C92B36D-5524-4591-B5B2-33E8E6F29CC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344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ICSTI June 2010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Jeremy G Frey  University of Southampton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EFF95-0A3A-4ED9-AADC-7EF10CF8B08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395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2214554"/>
            <a:ext cx="8572560" cy="41434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58200" y="6492875"/>
            <a:ext cx="4000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5EDD2-2465-4D78-ADBA-0B25459B059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265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0CAD563-52B7-404B-9691-90A17A47235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ICSTI June 2010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Jeremy G Frey  University of Southampton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518E3-4244-4BD6-9BF9-1B298415B06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245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ICSTI June 2010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Jeremy G Frey  University of Southampton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737A3-1A29-4A2C-BDC9-E567A31386B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170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ICSTI June 2010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Jeremy G Frey  University of Southampton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FAECA-C3B0-477F-8522-CF5D3B55004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4221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ICSTI June 2010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Jeremy G Frey  University of Southampton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333BA-FDF0-49BB-ADC0-86F25B3312E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304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ICSTI June 2010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Jeremy G Frey  University of Southampton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E5B1E-107F-494F-AE98-89D1948B088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85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ICSTI June 2010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Jeremy G Frey  University of Southampton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A3B3E-1AA4-48B9-B27A-6BC153A7455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676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ICSTI June 2010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Jeremy G Frey  University of Southampton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C14DD-869D-424A-A94C-82B64C16403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52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ICSTI June 2010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Jeremy G Frey  University of Southampton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9269D-3D73-4AA6-AFF9-9185CCF55AA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25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ICSTI June 2010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Jeremy G Frey  University of Southampton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9244-79E6-473D-8881-00CEC0A5DB2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996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ICSTI June 2010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Jeremy G Frey  University of Southampton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C56A5-5C2F-41F3-8D41-5EC66E42713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90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DC4B9BD-6CBC-5547-A560-26858B8C0D4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26DE517-FBFB-374D-AFCE-7B0B95E4259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25E2BF1-33CB-A446-A3DC-FF1049F742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06DC2C2-C873-1448-BF99-91BE4A8540E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>
              <a:latin typeface="Arial" pitchFamily="-65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-79375" y="3048000"/>
            <a:ext cx="9223375" cy="3810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xmlns:mc="http://schemas.openxmlformats.org/markup-compatibility/2006" xmlns:a14="http://schemas.microsoft.com/office/drawing/2010/main" val="DCDEDE" mc:Ignorable="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-65" charset="0"/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65" charset="0"/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6845EAB4-CE79-DC44-894F-49CCDD7E497A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6" name="Picture 12" descr="social sciences"/>
          <p:cNvPicPr>
            <a:picLocks noChangeAspect="1" noChangeArrowheads="1"/>
          </p:cNvPicPr>
          <p:nvPr userDrawn="1"/>
        </p:nvPicPr>
        <p:blipFill>
          <a:blip r:embed="rId15"/>
          <a:srcRect b="23350"/>
          <a:stretch>
            <a:fillRect/>
          </a:stretch>
        </p:blipFill>
        <p:spPr bwMode="auto">
          <a:xfrm>
            <a:off x="6588125" y="282575"/>
            <a:ext cx="2136775" cy="4794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85" r:id="rId12"/>
    <p:sldLayoutId id="2147483686" r:id="rId1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  <a:ea typeface="ＭＳ Ｐゴシック" pitchFamily="-65" charset="-128"/>
          <a:cs typeface="ＭＳ Ｐゴシック" pitchFamily="-65" charset="-128"/>
        </a:defRPr>
      </a:lvl2pPr>
      <a:lvl3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  <a:ea typeface="ＭＳ Ｐゴシック" pitchFamily="-65" charset="-128"/>
          <a:cs typeface="ＭＳ Ｐゴシック" pitchFamily="-65" charset="-128"/>
        </a:defRPr>
      </a:lvl3pPr>
      <a:lvl4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  <a:ea typeface="ＭＳ Ｐゴシック" pitchFamily="-65" charset="-128"/>
          <a:cs typeface="ＭＳ Ｐゴシック" pitchFamily="-65" charset="-128"/>
        </a:defRPr>
      </a:lvl4pPr>
      <a:lvl5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fontAlgn="base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fontAlgn="base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219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27188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-65" charset="0"/>
              </a:defRPr>
            </a:lvl1pPr>
          </a:lstStyle>
          <a:p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65" charset="0"/>
              </a:defRPr>
            </a:lvl1pPr>
          </a:lstStyle>
          <a:p>
            <a:endParaRPr lang="en-GB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2100" y="63087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5742D62B-C762-2D4F-B116-66B85AA328CA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1279" name="Picture 15" descr="social sciences"/>
          <p:cNvPicPr>
            <a:picLocks noChangeAspect="1" noChangeArrowheads="1"/>
          </p:cNvPicPr>
          <p:nvPr userDrawn="1"/>
        </p:nvPicPr>
        <p:blipFill>
          <a:blip r:embed="rId13"/>
          <a:srcRect b="23350"/>
          <a:stretch>
            <a:fillRect/>
          </a:stretch>
        </p:blipFill>
        <p:spPr bwMode="auto">
          <a:xfrm>
            <a:off x="6588125" y="282575"/>
            <a:ext cx="2136775" cy="4794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</a:defRPr>
      </a:lvl2pPr>
      <a:lvl3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</a:defRPr>
      </a:lvl3pPr>
      <a:lvl4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</a:defRPr>
      </a:lvl4pPr>
      <a:lvl5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5000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-65" charset="0"/>
              </a:defRPr>
            </a:lvl1pPr>
          </a:lstStyle>
          <a:p>
            <a:endParaRPr lang="en-GB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65" charset="0"/>
              </a:defRPr>
            </a:lvl1pPr>
          </a:lstStyle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</a:defRPr>
      </a:lvl2pPr>
      <a:lvl3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</a:defRPr>
      </a:lvl3pPr>
      <a:lvl4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</a:defRPr>
      </a:lvl4pPr>
      <a:lvl5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65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5000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xmlns:mc="http://schemas.openxmlformats.org/markup-compatibility/2006" xmlns:a14="http://schemas.microsoft.com/office/drawing/2010/main" val="898989" mc:Ignorable=""/>
                </a:solidFill>
                <a:latin typeface="Calibri" pitchFamily="80" charset="0"/>
              </a:defRPr>
            </a:lvl1pPr>
          </a:lstStyle>
          <a:p>
            <a:pPr algn="l" defTabSz="457200" eaLnBrk="1" hangingPunct="1"/>
            <a:r>
              <a:rPr lang="en-US" smtClean="0">
                <a:ea typeface="ＭＳ Ｐゴシック" pitchFamily="80" charset="-128"/>
                <a:cs typeface="+mn-cs"/>
              </a:rPr>
              <a:t>ICSTI June 2010</a:t>
            </a:r>
            <a:endParaRPr lang="en-US" dirty="0">
              <a:ea typeface="ＭＳ Ｐゴシック" pitchFamily="8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xmlns:mc="http://schemas.openxmlformats.org/markup-compatibility/2006" xmlns:a14="http://schemas.microsoft.com/office/drawing/2010/main" val="898989" mc:Ignorable=""/>
                </a:solidFill>
                <a:latin typeface="Calibri" pitchFamily="80" charset="0"/>
              </a:defRPr>
            </a:lvl1pPr>
          </a:lstStyle>
          <a:p>
            <a:pPr defTabSz="457200" eaLnBrk="1" hangingPunct="1"/>
            <a:r>
              <a:rPr lang="en-GB" smtClean="0">
                <a:ea typeface="ＭＳ Ｐゴシック" pitchFamily="80" charset="-128"/>
                <a:cs typeface="+mn-cs"/>
              </a:rPr>
              <a:t>Jeremy G Frey  University of Southampton</a:t>
            </a:r>
            <a:endParaRPr lang="en-US">
              <a:ea typeface="ＭＳ Ｐゴシック" pitchFamily="8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xmlns:mc="http://schemas.openxmlformats.org/markup-compatibility/2006" xmlns:a14="http://schemas.microsoft.com/office/drawing/2010/main" val="898989" mc:Ignorable=""/>
                </a:solidFill>
                <a:latin typeface="Calibri" pitchFamily="80" charset="0"/>
              </a:defRPr>
            </a:lvl1pPr>
          </a:lstStyle>
          <a:p>
            <a:pPr defTabSz="457200" eaLnBrk="1" hangingPunct="1"/>
            <a:fld id="{E6832DA2-B374-4FD0-9B10-A3B877D30D27}" type="slidenum">
              <a:rPr lang="en-US">
                <a:ea typeface="ＭＳ Ｐゴシック" pitchFamily="80" charset="-128"/>
                <a:cs typeface="+mn-cs"/>
              </a:rPr>
              <a:pPr defTabSz="457200" eaLnBrk="1" hangingPunct="1"/>
              <a:t>‹#›</a:t>
            </a:fld>
            <a:endParaRPr lang="en-US">
              <a:ea typeface="ＭＳ Ｐゴシック" pitchFamily="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89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80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0" charset="0"/>
          <a:ea typeface="ＭＳ Ｐゴシック" pitchFamily="80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0" charset="0"/>
          <a:ea typeface="ＭＳ Ｐゴシック" pitchFamily="80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0" charset="0"/>
          <a:ea typeface="ＭＳ Ｐゴシック" pitchFamily="80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0" charset="0"/>
          <a:ea typeface="ＭＳ Ｐゴシック" pitchFamily="8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0" charset="0"/>
          <a:ea typeface="ＭＳ Ｐゴシック" pitchFamily="8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0" charset="0"/>
          <a:ea typeface="ＭＳ Ｐゴシック" pitchFamily="8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0" charset="0"/>
          <a:ea typeface="ＭＳ Ｐゴシック" pitchFamily="8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0" charset="0"/>
          <a:ea typeface="ＭＳ Ｐゴシック" pitchFamily="80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80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80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80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80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8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80" charset="-128"/>
              </a:rPr>
              <a:t>ICSTI June 2010</a:t>
            </a:r>
            <a:endParaRPr lang="en-GB">
              <a:solidFill>
                <a:prstClr val="black">
                  <a:tint val="75000"/>
                </a:prstClr>
              </a:solidFill>
              <a:ea typeface="ＭＳ Ｐゴシック" pitchFamily="8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ea typeface="ＭＳ Ｐゴシック" pitchFamily="80" charset="-128"/>
              </a:rPr>
              <a:t>Jeremy G Frey  University of Southampton</a:t>
            </a:r>
            <a:endParaRPr lang="en-GB">
              <a:solidFill>
                <a:prstClr val="black">
                  <a:tint val="75000"/>
                </a:prstClr>
              </a:solidFill>
              <a:ea typeface="ＭＳ Ｐゴシック" pitchFamily="80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E8E35C05-F59E-46CF-AF34-673175BEDC20}" type="slidenum">
              <a:rPr lang="en-GB">
                <a:solidFill>
                  <a:prstClr val="black">
                    <a:tint val="75000"/>
                  </a:prstClr>
                </a:solidFill>
                <a:ea typeface="ＭＳ Ｐゴシック" pitchFamily="80" charset="-128"/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ＭＳ Ｐゴシック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683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145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29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435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581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eremy\Desktop\process_graph.vsd" TargetMode="External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Rectangle 2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6400" dirty="0" smtClean="0"/>
              <a:t>A Semantic </a:t>
            </a:r>
            <a:r>
              <a:rPr lang="en-GB" sz="6400" dirty="0" err="1" smtClean="0"/>
              <a:t>eScience</a:t>
            </a:r>
            <a:r>
              <a:rPr lang="en-GB" sz="6400" dirty="0" smtClean="0"/>
              <a:t> Platform for Chemistry</a:t>
            </a:r>
            <a:endParaRPr lang="en-GB" sz="6400" dirty="0"/>
          </a:p>
        </p:txBody>
      </p:sp>
      <p:sp>
        <p:nvSpPr>
          <p:cNvPr id="2072" name="Rectangle 24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933825"/>
            <a:ext cx="7981950" cy="1752600"/>
          </a:xfrm>
        </p:spPr>
        <p:txBody>
          <a:bodyPr/>
          <a:lstStyle/>
          <a:p>
            <a:pPr eaLnBrk="0" hangingPunct="0">
              <a:lnSpc>
                <a:spcPts val="4100"/>
              </a:lnSpc>
            </a:pPr>
            <a:r>
              <a:rPr lang="en-GB" dirty="0" smtClean="0"/>
              <a:t>Using the </a:t>
            </a:r>
            <a:r>
              <a:rPr lang="en-GB" dirty="0" err="1" smtClean="0"/>
              <a:t>oreChem</a:t>
            </a:r>
            <a:r>
              <a:rPr lang="en-GB" dirty="0" smtClean="0"/>
              <a:t> experiments ontology: Planning and Enacting Chemistry</a:t>
            </a:r>
            <a:endParaRPr lang="en-GB" dirty="0"/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381000" y="5851525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l">
              <a:lnSpc>
                <a:spcPts val="2400"/>
              </a:lnSpc>
            </a:pPr>
            <a:r>
              <a:rPr lang="en-GB" sz="2000" dirty="0" smtClean="0">
                <a:solidFill>
                  <a:srgbClr xmlns:mc="http://schemas.openxmlformats.org/markup-compatibility/2006" xmlns:a14="http://schemas.microsoft.com/office/drawing/2010/main" val="B2D5D5" mc:Ignorable=""/>
                </a:solidFill>
                <a:latin typeface="Georgia" pitchFamily="-65" charset="0"/>
              </a:rPr>
              <a:t>Mark Borkum, Carl Lagoze, Jeremy Frey and Simon Coles</a:t>
            </a:r>
            <a:br>
              <a:rPr lang="en-GB" sz="2000" dirty="0" smtClean="0">
                <a:solidFill>
                  <a:srgbClr xmlns:mc="http://schemas.openxmlformats.org/markup-compatibility/2006" xmlns:a14="http://schemas.microsoft.com/office/drawing/2010/main" val="B2D5D5" mc:Ignorable=""/>
                </a:solidFill>
                <a:latin typeface="Georgia" pitchFamily="-65" charset="0"/>
              </a:rPr>
            </a:br>
            <a:r>
              <a:rPr lang="en-GB" sz="2000" dirty="0" smtClean="0">
                <a:solidFill>
                  <a:srgbClr xmlns:mc="http://schemas.openxmlformats.org/markup-compatibility/2006" xmlns:a14="http://schemas.microsoft.com/office/drawing/2010/main" val="B2D5D5" mc:Ignorable=""/>
                </a:solidFill>
                <a:latin typeface="Georgia" pitchFamily="-65" charset="0"/>
              </a:rPr>
              <a:t>22 Aug 2010 ACS RDF Symposium</a:t>
            </a:r>
            <a:endParaRPr lang="en-GB" sz="2000" dirty="0">
              <a:solidFill>
                <a:srgbClr xmlns:mc="http://schemas.openxmlformats.org/markup-compatibility/2006" xmlns:a14="http://schemas.microsoft.com/office/drawing/2010/main" val="B2D5D5" mc:Ignorable=""/>
              </a:solidFill>
              <a:latin typeface="Georgia" pitchFamily="-65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oreChem</a:t>
            </a:r>
            <a:r>
              <a:rPr lang="en-GB" dirty="0" smtClean="0"/>
              <a:t> Project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Funded by Microsoft External Research</a:t>
            </a:r>
          </a:p>
          <a:p>
            <a:r>
              <a:rPr lang="en-GB" dirty="0" smtClean="0"/>
              <a:t>Collaboration between chemists, </a:t>
            </a:r>
            <a:r>
              <a:rPr lang="en-US" dirty="0" err="1" smtClean="0"/>
              <a:t>cheminformaticians</a:t>
            </a:r>
            <a:r>
              <a:rPr lang="en-US" dirty="0" smtClean="0"/>
              <a:t>, information scientists,</a:t>
            </a:r>
            <a:r>
              <a:rPr lang="en-US" i="1" dirty="0" smtClean="0"/>
              <a:t> </a:t>
            </a:r>
            <a:r>
              <a:rPr lang="en-GB" dirty="0" smtClean="0"/>
              <a:t>and computer scientists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62A8-48B9-8945-A9C3-09313CE53149}" type="slidenum">
              <a:rPr lang="en-GB" smtClean="0"/>
              <a:pPr/>
              <a:t>10</a:t>
            </a:fld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1219200" y="3862500"/>
            <a:ext cx="6705600" cy="1928700"/>
            <a:chOff x="1219200" y="4114800"/>
            <a:chExt cx="6705600" cy="19287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9200" y="4152900"/>
              <a:ext cx="3733800" cy="7334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rcRect b="43684"/>
            <a:stretch>
              <a:fillRect/>
            </a:stretch>
          </p:blipFill>
          <p:spPr>
            <a:xfrm>
              <a:off x="1219200" y="5143500"/>
              <a:ext cx="2943925" cy="90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8600" y="4114800"/>
              <a:ext cx="1276200" cy="19143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1500" y="5143500"/>
              <a:ext cx="2095500" cy="89119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9262" y="4152900"/>
              <a:ext cx="839138" cy="828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6672"/>
            <a:ext cx="5480050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oreChem</a:t>
            </a:r>
            <a:r>
              <a:rPr lang="en-GB" dirty="0" smtClean="0"/>
              <a:t> Project </a:t>
            </a:r>
            <a:r>
              <a:rPr lang="en-US" dirty="0" smtClean="0"/>
              <a:t>–</a:t>
            </a:r>
            <a:r>
              <a:rPr lang="en-GB" dirty="0" smtClean="0"/>
              <a:t> Goals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Provide an interoperability infrastructure for chemistry on the Semantic Web</a:t>
            </a:r>
          </a:p>
          <a:p>
            <a:r>
              <a:rPr lang="en-GB" dirty="0" smtClean="0"/>
              <a:t>Facilitate the capture, dissemination and reuse of derived and reported results in the correct context</a:t>
            </a:r>
          </a:p>
          <a:p>
            <a:endParaRPr lang="en-GB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E517-FBFB-374D-AFCE-7B0B95E4259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52399" y="6199188"/>
            <a:ext cx="4591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50505" mc:Ignorable=""/>
                </a:solidFill>
                <a:effectLst/>
                <a:uLnTx/>
                <a:uFillTx/>
              </a:rPr>
              <a:t>“We have a cunning plan”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xmlns:mc="http://schemas.openxmlformats.org/markup-compatibility/2006" xmlns:a14="http://schemas.microsoft.com/office/drawing/2010/main" val="050505" mc:Ignorable=""/>
              </a:solidFill>
              <a:effectLst/>
              <a:uLnTx/>
              <a:uFillTx/>
            </a:endParaRPr>
          </a:p>
        </p:txBody>
      </p:sp>
      <p:pic>
        <p:nvPicPr>
          <p:cNvPr id="6" name="Picture 15" descr="baldricksglasses_396x2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399" y="4078288"/>
            <a:ext cx="3782785" cy="2120900"/>
          </a:xfrm>
          <a:prstGeom prst="rect">
            <a:avLst/>
          </a:prstGeom>
          <a:noFill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736553" y="4148038"/>
            <a:ext cx="3888431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n-GB" sz="4000" dirty="0" smtClean="0"/>
              <a:t>COSHH</a:t>
            </a:r>
            <a:br>
              <a:rPr lang="en-GB" sz="4000" dirty="0" smtClean="0"/>
            </a:br>
            <a:r>
              <a:rPr lang="en-GB" sz="2800" dirty="0" smtClean="0"/>
              <a:t>Leverage off things we already have to do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042988" y="260350"/>
            <a:ext cx="7850187" cy="6408738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EAEAEA" mc:Ignorable=""/>
          </a:solidFill>
          <a:ln w="9525">
            <a:solidFill>
              <a:srgbClr xmlns:mc="http://schemas.openxmlformats.org/markup-compatibility/2006" xmlns:a14="http://schemas.microsoft.com/office/drawing/2010/main" val="EAEAEA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 smtClean="0">
              <a:solidFill>
                <a:sysClr val="windowText" lastClr="000000"/>
              </a:solidFill>
              <a:latin typeface="Arial" charset="0"/>
              <a:ea typeface="ＭＳ Ｐゴシック" pitchFamily="80" charset="-128"/>
              <a:cs typeface="+mn-c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11163" y="754063"/>
          <a:ext cx="8429625" cy="516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Visio" r:id="rId3" imgW="14585040" imgH="8939880" progId="Visio.Drawing.6">
                  <p:link updateAutomatic="1"/>
                </p:oleObj>
              </mc:Choice>
              <mc:Fallback>
                <p:oleObj name="Visio" r:id="rId3" imgW="14585040" imgH="8939880" progId="Visio.Drawing.6">
                  <p:link updateAutomatic="1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411163" y="754063"/>
                        <a:ext cx="8429625" cy="5167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3200" y="235466"/>
            <a:ext cx="7241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/>
            <a:r>
              <a:rPr lang="en-GB" sz="2000" b="1" i="1" dirty="0" smtClean="0">
                <a:solidFill>
                  <a:prstClr val="white"/>
                </a:solidFill>
                <a:latin typeface="Arial" charset="0"/>
                <a:ea typeface="ＭＳ Ｐゴシック" pitchFamily="80" charset="-128"/>
                <a:cs typeface="+mn-cs"/>
              </a:rPr>
              <a:t>The </a:t>
            </a:r>
            <a:r>
              <a:rPr lang="en-GB" sz="2000" b="1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  <a:latin typeface="Arial" charset="0"/>
                <a:ea typeface="ＭＳ Ｐゴシック" pitchFamily="80" charset="-128"/>
                <a:cs typeface="+mn-cs"/>
              </a:rPr>
              <a:t>PLAN is a key ingredient to efficient and safe working</a:t>
            </a:r>
            <a:endParaRPr lang="en-GB" sz="2000" b="1" i="1" dirty="0">
              <a:solidFill>
                <a:srgbClr xmlns:mc="http://schemas.openxmlformats.org/markup-compatibility/2006" xmlns:a14="http://schemas.microsoft.com/office/drawing/2010/main" val="0070C0" mc:Ignorable=""/>
              </a:solidFill>
              <a:latin typeface="Arial" charset="0"/>
              <a:ea typeface="ＭＳ Ｐゴシック" pitchFamily="80" charset="-128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2719" y="6107668"/>
            <a:ext cx="605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/>
            <a:r>
              <a:rPr lang="en-GB" sz="1800" dirty="0" smtClean="0">
                <a:solidFill>
                  <a:prstClr val="black"/>
                </a:solidFill>
                <a:latin typeface="Arial" charset="0"/>
                <a:ea typeface="ＭＳ Ｐゴシック" pitchFamily="80" charset="-128"/>
                <a:cs typeface="+mn-cs"/>
              </a:rPr>
              <a:t>The Southampton Semantic Laboratory Electronic Journal</a:t>
            </a:r>
            <a:endParaRPr lang="en-GB" sz="1800" dirty="0">
              <a:solidFill>
                <a:prstClr val="black"/>
              </a:solidFill>
              <a:latin typeface="Arial" charset="0"/>
              <a:ea typeface="ＭＳ Ｐゴシック" pitchFamily="80" charset="-128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6E5B1E-107F-494F-AE98-89D1948B088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15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62A8-48B9-8945-A9C3-09313CE53149}" type="slidenum">
              <a:rPr lang="en-GB" smtClean="0"/>
              <a:pPr/>
              <a:t>13</a:t>
            </a:fld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0" y="1219200"/>
            <a:ext cx="9220200" cy="4635044"/>
            <a:chOff x="-76200" y="1219200"/>
            <a:chExt cx="9220200" cy="4635044"/>
          </a:xfrm>
        </p:grpSpPr>
        <p:sp>
          <p:nvSpPr>
            <p:cNvPr id="14" name="Rectangle 13"/>
            <p:cNvSpPr/>
            <p:nvPr/>
          </p:nvSpPr>
          <p:spPr>
            <a:xfrm>
              <a:off x="2209800" y="5638800"/>
              <a:ext cx="4572000" cy="2154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800" dirty="0" smtClean="0"/>
                <a:t>http://research.microsoft.com/en-us/projects/OREChem/picture1.png</a:t>
              </a:r>
              <a:endParaRPr lang="en-GB" sz="800" dirty="0"/>
            </a:p>
          </p:txBody>
        </p:sp>
        <p:pic>
          <p:nvPicPr>
            <p:cNvPr id="16" name="Content Placeholder 6"/>
            <p:cNvPicPr>
              <a:picLocks noChangeAspect="1"/>
            </p:cNvPicPr>
            <p:nvPr/>
          </p:nvPicPr>
          <p:blipFill>
            <a:blip r:embed="rId2"/>
            <a:srcRect l="-3144" r="-3144"/>
            <a:stretch>
              <a:fillRect/>
            </a:stretch>
          </p:blipFill>
          <p:spPr bwMode="auto">
            <a:xfrm>
              <a:off x="-76200" y="1219200"/>
              <a:ext cx="9220200" cy="4465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400" i="1" dirty="0" smtClean="0"/>
              <a:t>“I keep six honest serving-men</a:t>
            </a: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3400" i="1" dirty="0" smtClean="0"/>
              <a:t>(They taught me all I knew);</a:t>
            </a: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3400" i="1" dirty="0" smtClean="0"/>
              <a:t>Their names are What and Why and When</a:t>
            </a: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3400" i="1" dirty="0" smtClean="0"/>
              <a:t>And How and Where and Who.”</a:t>
            </a:r>
            <a:r>
              <a:rPr lang="en-US" sz="1800" i="1" dirty="0" smtClean="0"/>
              <a:t/>
            </a:r>
            <a:br>
              <a:rPr lang="en-US" sz="1800" i="1" dirty="0" smtClean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>Rudyard Kipling </a:t>
            </a:r>
            <a:r>
              <a:rPr lang="en-US" sz="1400" dirty="0" smtClean="0"/>
              <a:t>–</a:t>
            </a:r>
            <a:r>
              <a:rPr lang="en-GB" sz="1400" dirty="0" smtClean="0"/>
              <a:t> The Elephant’s Child (1902)</a:t>
            </a:r>
            <a:endParaRPr lang="en-GB" sz="14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308725"/>
            <a:ext cx="1905000" cy="457200"/>
          </a:xfrm>
        </p:spPr>
        <p:txBody>
          <a:bodyPr/>
          <a:lstStyle/>
          <a:p>
            <a:fld id="{685308A1-82F3-7142-9D0A-CB217B42AC4B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Question of Data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600" b="1" dirty="0" smtClean="0"/>
              <a:t>Where</a:t>
            </a:r>
            <a:r>
              <a:rPr lang="en-GB" sz="2600" dirty="0" smtClean="0"/>
              <a:t> does the data come from?</a:t>
            </a:r>
          </a:p>
          <a:p>
            <a:r>
              <a:rPr lang="en-GB" sz="2600" b="1" dirty="0" smtClean="0"/>
              <a:t>When</a:t>
            </a:r>
            <a:r>
              <a:rPr lang="en-GB" sz="2600" dirty="0" smtClean="0"/>
              <a:t> was the data created (and modified)?</a:t>
            </a:r>
          </a:p>
          <a:p>
            <a:r>
              <a:rPr lang="en-GB" sz="2600" b="1" dirty="0" smtClean="0"/>
              <a:t>Who</a:t>
            </a:r>
            <a:r>
              <a:rPr lang="en-GB" sz="2600" dirty="0" smtClean="0"/>
              <a:t> generated the data?</a:t>
            </a:r>
          </a:p>
          <a:p>
            <a:r>
              <a:rPr lang="en-GB" sz="2600" b="1" dirty="0" smtClean="0"/>
              <a:t>What</a:t>
            </a:r>
            <a:r>
              <a:rPr lang="en-GB" sz="2600" dirty="0" smtClean="0"/>
              <a:t> does the data mean?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4648200" y="1700213"/>
          <a:ext cx="3352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08A1-82F3-7142-9D0A-CB217B42AC4B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8" name="Up Arrow 7"/>
          <p:cNvSpPr/>
          <p:nvPr/>
        </p:nvSpPr>
        <p:spPr bwMode="auto">
          <a:xfrm>
            <a:off x="8181737" y="1752600"/>
            <a:ext cx="733663" cy="4075955"/>
          </a:xfrm>
          <a:prstGeom prst="upArrow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xmlns:mc="http://schemas.openxmlformats.org/markup-compatibility/2006" xmlns:a14="http://schemas.microsoft.com/office/drawing/2010/main" val="FFFFFF" mc:Ignorable=""/>
              </a:gs>
            </a:gsLst>
            <a:lin ang="5400000" scaled="0"/>
            <a:tileRect/>
          </a:gra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 smtClean="0"/>
              <a:t>TRUST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 smtClean="0">
              <a:ln>
                <a:noFill/>
              </a:ln>
              <a:effectLst/>
              <a:latin typeface="Lucida San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 smtClean="0">
              <a:ln>
                <a:noFill/>
              </a:ln>
              <a:effectLst/>
              <a:latin typeface="Lucida San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 smtClean="0">
              <a:ln>
                <a:noFill/>
              </a:ln>
              <a:effectLst/>
              <a:latin typeface="Lucida San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effectLst/>
              <a:latin typeface="Lucida San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Elephant in the Room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00213"/>
            <a:ext cx="4171950" cy="4114800"/>
          </a:xfrm>
        </p:spPr>
        <p:txBody>
          <a:bodyPr anchor="ctr"/>
          <a:lstStyle/>
          <a:p>
            <a:pPr algn="ctr">
              <a:buNone/>
            </a:pPr>
            <a:r>
              <a:rPr lang="en-GB" sz="6000" b="1" dirty="0" smtClean="0"/>
              <a:t>Why </a:t>
            </a:r>
            <a:r>
              <a:rPr lang="en-GB" sz="6000" dirty="0" smtClean="0"/>
              <a:t>does the data exist?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08A1-82F3-7142-9D0A-CB217B42AC4B}" type="slidenum">
              <a:rPr lang="en-GB" smtClean="0"/>
              <a:pPr/>
              <a:t>16</a:t>
            </a:fld>
            <a:endParaRPr lang="en-GB"/>
          </a:p>
        </p:txBody>
      </p:sp>
      <p:grpSp>
        <p:nvGrpSpPr>
          <p:cNvPr id="5" name="Group 16"/>
          <p:cNvGrpSpPr/>
          <p:nvPr/>
        </p:nvGrpSpPr>
        <p:grpSpPr>
          <a:xfrm>
            <a:off x="4581167" y="2286000"/>
            <a:ext cx="4010383" cy="3263444"/>
            <a:chOff x="4648200" y="2209800"/>
            <a:chExt cx="4010383" cy="326344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8200" y="2209800"/>
              <a:ext cx="4001751" cy="3048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648200" y="5257800"/>
              <a:ext cx="401038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http://riverdaughter.files.wordpress.com/2008/11/elephant-in-the-room.jpg</a:t>
              </a:r>
              <a:endParaRPr lang="en-GB" sz="8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Elephant in the Room (2)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0C1-1EEE-2C43-83DE-03A669FE7D8D}" type="slidenum">
              <a:rPr lang="en-GB" smtClean="0"/>
              <a:pPr/>
              <a:t>17</a:t>
            </a:fld>
            <a:endParaRPr lang="en-GB"/>
          </a:p>
        </p:txBody>
      </p:sp>
      <p:graphicFrame>
        <p:nvGraphicFramePr>
          <p:cNvPr id="8" name="Content Placeholder 6"/>
          <p:cNvGraphicFramePr>
            <a:graphicFrameLocks noGrp="1"/>
          </p:cNvGraphicFramePr>
          <p:nvPr>
            <p:ph idx="1"/>
          </p:nvPr>
        </p:nvGraphicFramePr>
        <p:xfrm>
          <a:off x="323850" y="1981200"/>
          <a:ext cx="775335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Up Arrow 8"/>
          <p:cNvSpPr/>
          <p:nvPr/>
        </p:nvSpPr>
        <p:spPr bwMode="auto">
          <a:xfrm>
            <a:off x="8181737" y="2033587"/>
            <a:ext cx="733663" cy="4075955"/>
          </a:xfrm>
          <a:prstGeom prst="upArrow">
            <a:avLst/>
          </a:prstGeom>
          <a:gradFill flip="none" rotWithShape="1">
            <a:gsLst>
              <a:gs pos="0">
                <a:schemeClr val="bg1"/>
              </a:gs>
              <a:gs pos="40000">
                <a:schemeClr val="accent1"/>
              </a:gs>
              <a:gs pos="70000">
                <a:schemeClr val="bg2"/>
              </a:gs>
              <a:gs pos="100000">
                <a:schemeClr val="accent1"/>
              </a:gs>
            </a:gsLst>
            <a:lin ang="16200000" scaled="0"/>
            <a:tileRect/>
          </a:gra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 smtClean="0"/>
              <a:t>TRUST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 smtClean="0">
              <a:ln>
                <a:noFill/>
              </a:ln>
              <a:effectLst/>
              <a:latin typeface="Lucida San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 smtClean="0">
              <a:ln>
                <a:noFill/>
              </a:ln>
              <a:effectLst/>
              <a:latin typeface="Lucida San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 smtClean="0">
              <a:ln>
                <a:noFill/>
              </a:ln>
              <a:effectLst/>
              <a:latin typeface="Lucida San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b="1" dirty="0" smtClean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dirty="0">
              <a:ln>
                <a:noFill/>
              </a:ln>
              <a:effectLst/>
              <a:latin typeface="Lucida San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2971800"/>
            <a:ext cx="685800" cy="4983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2971800"/>
            <a:ext cx="685800" cy="498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Prospective Provenance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The “recipe” for realising data products</a:t>
            </a:r>
          </a:p>
          <a:p>
            <a:pPr lvl="1"/>
            <a:r>
              <a:rPr lang="en-GB" dirty="0" smtClean="0"/>
              <a:t>Also referred to as methods, protocols and workflows</a:t>
            </a:r>
          </a:p>
          <a:p>
            <a:pPr lvl="1"/>
            <a:endParaRPr lang="en-GB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08A1-82F3-7142-9D0A-CB217B42AC4B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4504" r="-14504"/>
          <a:stretch>
            <a:fillRect/>
          </a:stretch>
        </p:blipFill>
        <p:spPr>
          <a:xfrm>
            <a:off x="4648200" y="1752600"/>
            <a:ext cx="4171950" cy="411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05400" y="5843587"/>
            <a:ext cx="327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http://www.myexperiment.org/workflow/version/image/1226/pathways_and_gene_annotations_forqtl_region.png</a:t>
            </a:r>
            <a:endParaRPr lang="en-GB" sz="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Retrospective Provenance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The “record” of the realisation of data products</a:t>
            </a:r>
          </a:p>
          <a:p>
            <a:pPr lvl="1"/>
            <a:r>
              <a:rPr lang="en-GB" dirty="0" smtClean="0"/>
              <a:t>Also referred to as the lineage, pedigree or audit tail</a:t>
            </a:r>
          </a:p>
          <a:p>
            <a:r>
              <a:rPr lang="en-GB" dirty="0" smtClean="0"/>
              <a:t>May additionally include </a:t>
            </a:r>
            <a:r>
              <a:rPr lang="en-GB" u="sng" dirty="0" smtClean="0"/>
              <a:t>context</a:t>
            </a:r>
            <a:r>
              <a:rPr lang="en-GB" dirty="0" smtClean="0"/>
              <a:t> and </a:t>
            </a:r>
            <a:r>
              <a:rPr lang="en-GB" u="sng" dirty="0" smtClean="0"/>
              <a:t>annotations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0C1-1EEE-2C43-83DE-03A669FE7D8D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2"/>
          <a:srcRect t="-1538" b="-2593"/>
          <a:stretch>
            <a:fillRect/>
          </a:stretch>
        </p:blipFill>
        <p:spPr bwMode="auto">
          <a:xfrm>
            <a:off x="4648200" y="2362200"/>
            <a:ext cx="4171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181600" y="5181600"/>
            <a:ext cx="309571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http://</a:t>
            </a:r>
            <a:r>
              <a:rPr lang="en-US" sz="800" dirty="0" err="1" smtClean="0"/>
              <a:t>www.vistrails.org/images/Cosmology_example.png</a:t>
            </a:r>
            <a:endParaRPr lang="en-GB" sz="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338536"/>
            <a:ext cx="8496300" cy="4114800"/>
          </a:xfrm>
        </p:spPr>
        <p:txBody>
          <a:bodyPr/>
          <a:lstStyle/>
          <a:p>
            <a:r>
              <a:rPr lang="en-GB" sz="3200" dirty="0" smtClean="0"/>
              <a:t>Introduction</a:t>
            </a:r>
          </a:p>
          <a:p>
            <a:r>
              <a:rPr lang="en-GB" sz="3200" dirty="0" smtClean="0"/>
              <a:t>Technology in Context</a:t>
            </a:r>
          </a:p>
          <a:p>
            <a:r>
              <a:rPr lang="en-GB" sz="3200" dirty="0" smtClean="0"/>
              <a:t>Data Model and Ontology</a:t>
            </a:r>
          </a:p>
          <a:p>
            <a:r>
              <a:rPr lang="en-GB" sz="3200" dirty="0" smtClean="0"/>
              <a:t>Applications</a:t>
            </a:r>
          </a:p>
          <a:p>
            <a:r>
              <a:rPr lang="en-GB" sz="3200" dirty="0" smtClean="0"/>
              <a:t>Summary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08A1-82F3-7142-9D0A-CB217B42AC4B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8640960" cy="192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63518" y="2360613"/>
            <a:ext cx="1912938" cy="4259261"/>
            <a:chOff x="6815931" y="2474913"/>
            <a:chExt cx="1912938" cy="4259261"/>
          </a:xfrm>
        </p:grpSpPr>
        <p:pic>
          <p:nvPicPr>
            <p:cNvPr id="7" name="Picture 3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3869" y="2474913"/>
              <a:ext cx="1905000" cy="1271587"/>
            </a:xfrm>
            <a:prstGeom prst="rect">
              <a:avLst/>
            </a:prstGeom>
            <a:noFill/>
            <a:ln>
              <a:noFill/>
            </a:ln>
            <a:effectLst>
              <a:outerShdw blurRad="127000" dist="38100" dir="2700000" algn="ctr">
                <a:srgbClr xmlns:mc="http://schemas.openxmlformats.org/markup-compatibility/2006" xmlns:a14="http://schemas.microsoft.com/office/drawing/2010/main" val="000000" mc:Ignorable="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931" y="3368675"/>
              <a:ext cx="1905000" cy="1271587"/>
            </a:xfrm>
            <a:prstGeom prst="rect">
              <a:avLst/>
            </a:prstGeom>
            <a:noFill/>
            <a:ln>
              <a:noFill/>
            </a:ln>
            <a:effectLst>
              <a:outerShdw blurRad="127000" dist="38100" dir="2700000" algn="ctr">
                <a:srgbClr xmlns:mc="http://schemas.openxmlformats.org/markup-compatibility/2006" xmlns:a14="http://schemas.microsoft.com/office/drawing/2010/main" val="000000" mc:Ignorable="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tabletBett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3869" y="5305424"/>
              <a:ext cx="1905000" cy="142875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38100" dir="2700000" algn="ctr">
                <a:srgbClr xmlns:mc="http://schemas.openxmlformats.org/markup-compatibility/2006" xmlns:a14="http://schemas.microsoft.com/office/drawing/2010/main" val="000000" mc:Ignorable="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 descr="labbookGlove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3869" y="4262437"/>
              <a:ext cx="1897062" cy="1420812"/>
            </a:xfrm>
            <a:prstGeom prst="rect">
              <a:avLst/>
            </a:prstGeom>
            <a:noFill/>
            <a:ln>
              <a:noFill/>
            </a:ln>
            <a:effectLst>
              <a:outerShdw blurRad="127000" dist="38100" dir="2700000" algn="ctr">
                <a:srgbClr xmlns:mc="http://schemas.openxmlformats.org/markup-compatibility/2006" xmlns:a14="http://schemas.microsoft.com/office/drawing/2010/main" val="000000" mc:Ignorable="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What is context?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Context is information that affects the interpretation of the data. For example:</a:t>
            </a:r>
          </a:p>
          <a:p>
            <a:pPr lvl="1"/>
            <a:r>
              <a:rPr lang="en-GB" b="1" dirty="0" smtClean="0"/>
              <a:t>Agents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Who created (and modified) the data?</a:t>
            </a:r>
          </a:p>
          <a:p>
            <a:pPr lvl="1"/>
            <a:r>
              <a:rPr lang="en-GB" b="1" dirty="0" smtClean="0"/>
              <a:t>Timestamps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When was the data created (and modified</a:t>
            </a:r>
            <a:r>
              <a:rPr lang="en-GB" dirty="0" smtClean="0"/>
              <a:t>)?</a:t>
            </a:r>
          </a:p>
          <a:p>
            <a:pPr lvl="1"/>
            <a:r>
              <a:rPr lang="en-GB" b="1" dirty="0" smtClean="0"/>
              <a:t>Method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Methods, Techniques, Background</a:t>
            </a:r>
            <a:endParaRPr lang="en-GB" dirty="0" smtClean="0"/>
          </a:p>
          <a:p>
            <a:pPr lvl="1"/>
            <a:r>
              <a:rPr lang="en-GB" b="1" dirty="0" smtClean="0"/>
              <a:t>Geo</a:t>
            </a:r>
            <a:r>
              <a:rPr lang="en-GB" dirty="0" smtClean="0"/>
              <a:t>*</a:t>
            </a:r>
            <a:br>
              <a:rPr lang="en-GB" dirty="0" smtClean="0"/>
            </a:br>
            <a:r>
              <a:rPr lang="en-GB" dirty="0" smtClean="0"/>
              <a:t>Where was the data created (and modified</a:t>
            </a:r>
            <a:r>
              <a:rPr lang="en-GB" dirty="0" smtClean="0"/>
              <a:t>)?</a:t>
            </a:r>
          </a:p>
          <a:p>
            <a:pPr marL="522288" lvl="1" indent="0">
              <a:buNone/>
            </a:pPr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08A1-82F3-7142-9D0A-CB217B42AC4B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jo901699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77022"/>
            <a:ext cx="4389437" cy="539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xmlns:mc="http://schemas.openxmlformats.org/markup-compatibility/2006" xmlns:a14="http://schemas.microsoft.com/office/drawing/2010/main" val="000000" mc:Ignorable="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23555" name="Picture 3" descr="jo901699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64246"/>
            <a:ext cx="6792118" cy="56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754562" y="939800"/>
            <a:ext cx="4271963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i="1" dirty="0">
                <a:latin typeface="Calibri" pitchFamily="80" charset="0"/>
              </a:rPr>
              <a:t>The integrity of science as a discipline rests on the ability of scientists to reproduce the claims of others. </a:t>
            </a:r>
          </a:p>
          <a:p>
            <a:endParaRPr lang="en-US" b="1" i="1" dirty="0">
              <a:latin typeface="Calibri" pitchFamily="80" charset="0"/>
            </a:endParaRPr>
          </a:p>
          <a:p>
            <a:endParaRPr lang="en-US" b="1" i="1" dirty="0">
              <a:latin typeface="Calibri" pitchFamily="80" charset="0"/>
            </a:endParaRPr>
          </a:p>
          <a:p>
            <a:r>
              <a:rPr lang="en-US" b="1" i="1" dirty="0">
                <a:latin typeface="Calibri" pitchFamily="80" charset="0"/>
              </a:rPr>
              <a:t>While none of the organic chemistry journals go to the same lengths as Organic Syntheses, where each procedure must be reproduced as described in an independent laboratory before publication, …….. </a:t>
            </a:r>
            <a:endParaRPr lang="en-US" b="1" i="1" dirty="0" smtClean="0">
              <a:latin typeface="Calibri" pitchFamily="80" charset="0"/>
            </a:endParaRPr>
          </a:p>
          <a:p>
            <a:endParaRPr lang="en-US" b="1" i="1" dirty="0">
              <a:latin typeface="Calibri" pitchFamily="80" charset="0"/>
            </a:endParaRPr>
          </a:p>
          <a:p>
            <a:r>
              <a:rPr lang="en-US" b="1" i="1" dirty="0" smtClean="0">
                <a:latin typeface="Calibri" pitchFamily="80" charset="0"/>
              </a:rPr>
              <a:t>sufficient </a:t>
            </a:r>
            <a:r>
              <a:rPr lang="en-US" b="1" i="1" dirty="0">
                <a:latin typeface="Calibri" pitchFamily="80" charset="0"/>
              </a:rPr>
              <a:t>detail so that the procedures can be reproduced and provide sufficient data to establish the structures ……. </a:t>
            </a:r>
          </a:p>
          <a:p>
            <a:endParaRPr lang="en-US" b="1" i="1" dirty="0">
              <a:latin typeface="Calibri" pitchFamily="80" charset="0"/>
            </a:endParaRPr>
          </a:p>
          <a:p>
            <a:r>
              <a:rPr lang="en-US" b="1" i="1" dirty="0">
                <a:latin typeface="Calibri" pitchFamily="80" charset="0"/>
              </a:rPr>
              <a:t>This information is necessary for the review process …… to base their experiments on published work.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7326-B3E9-4080-B367-474698366E0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5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Technology in Context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476250"/>
          </a:xfrm>
        </p:spPr>
        <p:txBody>
          <a:bodyPr/>
          <a:lstStyle/>
          <a:p>
            <a:fld id="{175E62A8-48B9-8945-A9C3-09313CE53149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Core of Self describing data 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sz="half" idx="1"/>
          </p:nvPr>
        </p:nvSpPr>
        <p:spPr>
          <a:xfrm>
            <a:off x="214313" y="1500188"/>
            <a:ext cx="4038600" cy="4525962"/>
          </a:xfrm>
        </p:spPr>
        <p:txBody>
          <a:bodyPr/>
          <a:lstStyle/>
          <a:p>
            <a:r>
              <a:rPr lang="en-GB" smtClean="0"/>
              <a:t>Store of data that can be viewed and manipulated in different ways</a:t>
            </a:r>
          </a:p>
          <a:p>
            <a:r>
              <a:rPr lang="en-GB" smtClean="0"/>
              <a:t>User interfaces to suite user and occasion</a:t>
            </a:r>
          </a:p>
        </p:txBody>
      </p:sp>
      <p:pic>
        <p:nvPicPr>
          <p:cNvPr id="37892" name="Picture 2" descr="0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500188"/>
            <a:ext cx="4830762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3"/>
          <p:cNvSpPr txBox="1">
            <a:spLocks noChangeArrowheads="1"/>
          </p:cNvSpPr>
          <p:nvPr/>
        </p:nvSpPr>
        <p:spPr bwMode="auto">
          <a:xfrm>
            <a:off x="2786063" y="5143500"/>
            <a:ext cx="6162675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9pPr>
          </a:lstStyle>
          <a:p>
            <a:pPr algn="l" defTabSz="457200"/>
            <a:r>
              <a:rPr lang="en-GB" sz="2400">
                <a:solidFill>
                  <a:srgbClr xmlns:mc="http://schemas.openxmlformats.org/markup-compatibility/2006" xmlns:a14="http://schemas.microsoft.com/office/drawing/2010/main" val="050505" mc:Ignorable=""/>
                </a:solidFill>
                <a:latin typeface="Comic Sans MS" pitchFamily="80" charset="0"/>
                <a:cs typeface="+mn-cs"/>
              </a:rPr>
              <a:t>He is charged with expressing contempt for meta-data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E962-704A-4ABC-B4AB-B2C833006BA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40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Semantic Web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700" dirty="0" smtClean="0"/>
              <a:t>First described by Tim Berners-Lee in 2001</a:t>
            </a:r>
          </a:p>
          <a:p>
            <a:r>
              <a:rPr lang="en-GB" sz="2700" dirty="0" smtClean="0"/>
              <a:t>A stack of protocols and technologies</a:t>
            </a:r>
          </a:p>
          <a:p>
            <a:r>
              <a:rPr lang="en-GB" sz="2700" dirty="0" smtClean="0"/>
              <a:t>Enabling the machine-understanding of the meaning of information on the Web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62A8-48B9-8945-A9C3-09313CE53149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648200" y="5856743"/>
            <a:ext cx="4191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http://upload.wikimedia.org/wikipedia/en/3/37/Semantic-web-stack.png</a:t>
            </a:r>
            <a:endParaRPr lang="en-GB" sz="800" dirty="0"/>
          </a:p>
        </p:txBody>
      </p:sp>
      <p:pic>
        <p:nvPicPr>
          <p:cNvPr id="21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5326" r="-5326"/>
          <a:stretch>
            <a:fillRect/>
          </a:stretch>
        </p:blipFill>
        <p:spPr>
          <a:xfrm>
            <a:off x="4648200" y="1676400"/>
            <a:ext cx="4171950" cy="4114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Resource Description Framework (RDF)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600" dirty="0" smtClean="0"/>
              <a:t>Based on the idea of making statements about resources</a:t>
            </a:r>
          </a:p>
          <a:p>
            <a:r>
              <a:rPr lang="en-GB" sz="2600" u="sng" dirty="0" smtClean="0"/>
              <a:t>Facts</a:t>
            </a:r>
            <a:r>
              <a:rPr lang="en-GB" sz="2600" dirty="0" smtClean="0"/>
              <a:t> are asserted as triples of the form: Subject, Predicate, Object</a:t>
            </a:r>
          </a:p>
          <a:p>
            <a:pPr lvl="1"/>
            <a:r>
              <a:rPr lang="en-GB" sz="2200" dirty="0" smtClean="0"/>
              <a:t>Caveat: all facts are assumed to be true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08A1-82F3-7142-9D0A-CB217B42AC4B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1644" b="-1164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19600" y="5410200"/>
            <a:ext cx="4572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http://upload.wikimedia.org/wikipedia/commons/5/58/Rdf_graph_for_Eric_Miller.png</a:t>
            </a:r>
            <a:endParaRPr lang="en-GB" sz="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Resource Description Framework (RDF)</a:t>
            </a: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323850" y="2133600"/>
          <a:ext cx="843915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4150"/>
                <a:gridCol w="1981200"/>
                <a:gridCol w="3733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Subject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Predicate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Object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:</a:t>
                      </a:r>
                      <a:r>
                        <a:rPr lang="en-GB" dirty="0" err="1" smtClean="0"/>
                        <a:t>mark_borkum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f</a:t>
                      </a:r>
                      <a:r>
                        <a:rPr lang="en-GB" dirty="0" err="1" smtClean="0"/>
                        <a:t>oaf:Person</a:t>
                      </a:r>
                      <a:endParaRPr lang="en-GB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:</a:t>
                      </a:r>
                      <a:r>
                        <a:rPr lang="en-GB" dirty="0" err="1" smtClean="0"/>
                        <a:t>mark_borkum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f</a:t>
                      </a:r>
                      <a:r>
                        <a:rPr lang="en-GB" dirty="0" err="1" smtClean="0"/>
                        <a:t>oaf:name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“Mark Borkum”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:</a:t>
                      </a:r>
                      <a:r>
                        <a:rPr lang="en-GB" dirty="0" err="1" smtClean="0"/>
                        <a:t>mark_borkum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f</a:t>
                      </a:r>
                      <a:r>
                        <a:rPr lang="en-GB" dirty="0" err="1" smtClean="0"/>
                        <a:t>oaf:mbox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mailto:m.i.borkum@soton.ac.uk</a:t>
                      </a:r>
                      <a:endParaRPr lang="en-GB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:</a:t>
                      </a:r>
                      <a:r>
                        <a:rPr lang="en-GB" dirty="0" err="1" smtClean="0"/>
                        <a:t>jeremy_frey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f</a:t>
                      </a:r>
                      <a:r>
                        <a:rPr lang="en-GB" dirty="0" err="1" smtClean="0"/>
                        <a:t>oaf:Person</a:t>
                      </a:r>
                      <a:endParaRPr lang="en-GB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:</a:t>
                      </a:r>
                      <a:r>
                        <a:rPr lang="en-GB" dirty="0" err="1" smtClean="0"/>
                        <a:t>jeremy_frey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f</a:t>
                      </a:r>
                      <a:r>
                        <a:rPr lang="en-GB" dirty="0" err="1" smtClean="0"/>
                        <a:t>oaf:name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“Jeremy Frey”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:</a:t>
                      </a:r>
                      <a:r>
                        <a:rPr lang="en-GB" dirty="0" err="1" smtClean="0"/>
                        <a:t>jeremy_frey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f</a:t>
                      </a:r>
                      <a:r>
                        <a:rPr lang="en-GB" dirty="0" err="1" smtClean="0"/>
                        <a:t>oaf:mbox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mailto:j.g.frey@soton.ac.uk</a:t>
                      </a:r>
                      <a:endParaRPr lang="en-GB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0C1-1EEE-2C43-83DE-03A669FE7D8D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232400"/>
            <a:ext cx="1320800" cy="711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5600" y="5232400"/>
            <a:ext cx="4464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“</a:t>
            </a:r>
            <a:r>
              <a:rPr lang="en-US" sz="1800" dirty="0" err="1" smtClean="0">
                <a:latin typeface="+mn-lt"/>
              </a:rPr>
              <a:t>f</a:t>
            </a:r>
            <a:r>
              <a:rPr lang="en-GB" sz="1800" dirty="0" smtClean="0">
                <a:latin typeface="+mn-lt"/>
              </a:rPr>
              <a:t>oaf” is the prefix for the </a:t>
            </a:r>
            <a:br>
              <a:rPr lang="en-GB" sz="1800" dirty="0" smtClean="0">
                <a:latin typeface="+mn-lt"/>
              </a:rPr>
            </a:br>
            <a:r>
              <a:rPr lang="en-GB" sz="1800" b="1" dirty="0" smtClean="0">
                <a:latin typeface="+mn-lt"/>
              </a:rPr>
              <a:t>Friend of a Friend (FOAF)</a:t>
            </a:r>
            <a:r>
              <a:rPr lang="en-GB" sz="1800" dirty="0" smtClean="0">
                <a:latin typeface="+mn-lt"/>
              </a:rPr>
              <a:t> namespace</a:t>
            </a:r>
            <a:endParaRPr lang="en-GB" sz="1800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RDF Schema (RDFS)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RDF is a syntax for describing data</a:t>
            </a:r>
          </a:p>
          <a:p>
            <a:r>
              <a:rPr lang="en-GB" dirty="0" smtClean="0"/>
              <a:t>RDFS extends RDF</a:t>
            </a:r>
          </a:p>
          <a:p>
            <a:pPr lvl="1"/>
            <a:r>
              <a:rPr lang="en-GB" dirty="0" smtClean="0"/>
              <a:t>RDFS is a mechanism for describing metadata that can be used to describe data, i.e., it describes vocabularies</a:t>
            </a:r>
          </a:p>
          <a:p>
            <a:r>
              <a:rPr lang="en-GB" dirty="0" smtClean="0"/>
              <a:t>RDFS defines classes like </a:t>
            </a:r>
            <a:r>
              <a:rPr lang="en-GB" dirty="0" err="1" smtClean="0"/>
              <a:t>rdfs:Class</a:t>
            </a:r>
            <a:r>
              <a:rPr lang="en-GB" dirty="0" smtClean="0"/>
              <a:t> and </a:t>
            </a:r>
            <a:r>
              <a:rPr lang="en-GB" dirty="0" err="1" smtClean="0"/>
              <a:t>rdfs:Property</a:t>
            </a:r>
            <a:endParaRPr lang="en-GB" dirty="0" smtClean="0"/>
          </a:p>
          <a:p>
            <a:pPr lvl="1"/>
            <a:r>
              <a:rPr lang="en-GB" dirty="0" smtClean="0"/>
              <a:t>In addition, properties may be restricted to a specific domain and/or range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08A1-82F3-7142-9D0A-CB217B42AC4B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Web Ontology Language (OWL)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“An ontology is a specification of a conceptualisation” </a:t>
            </a:r>
            <a:br>
              <a:rPr lang="en-GB" dirty="0" smtClean="0"/>
            </a:br>
            <a:r>
              <a:rPr lang="en-GB" dirty="0" smtClean="0"/>
              <a:t>						</a:t>
            </a:r>
            <a:r>
              <a:rPr lang="en-US" dirty="0" smtClean="0"/>
              <a:t>–</a:t>
            </a:r>
            <a:r>
              <a:rPr lang="en-GB" dirty="0" smtClean="0"/>
              <a:t> Tom Gruber (1992)</a:t>
            </a:r>
          </a:p>
          <a:p>
            <a:r>
              <a:rPr lang="en-GB" dirty="0" smtClean="0"/>
              <a:t>OWL extends RDFS:</a:t>
            </a:r>
          </a:p>
          <a:p>
            <a:pPr lvl="1"/>
            <a:r>
              <a:rPr lang="en-GB" dirty="0" smtClean="0"/>
              <a:t>Classes</a:t>
            </a:r>
          </a:p>
          <a:p>
            <a:pPr lvl="1"/>
            <a:r>
              <a:rPr lang="en-GB" dirty="0" smtClean="0"/>
              <a:t>Relationships between classes</a:t>
            </a:r>
          </a:p>
          <a:p>
            <a:pPr lvl="1"/>
            <a:r>
              <a:rPr lang="en-GB" dirty="0" smtClean="0"/>
              <a:t>Properties of classes</a:t>
            </a:r>
          </a:p>
          <a:p>
            <a:pPr lvl="1"/>
            <a:r>
              <a:rPr lang="en-GB" dirty="0" smtClean="0"/>
              <a:t>Constraints on the relationships between classes (and properties of classes)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08A1-82F3-7142-9D0A-CB217B42AC4B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50" dirty="0" smtClean="0"/>
              <a:t>SPARQL Protocol and Query Language</a:t>
            </a:r>
            <a:endParaRPr lang="en-GB" sz="34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SPARQL is an RDF query language</a:t>
            </a:r>
          </a:p>
          <a:p>
            <a:r>
              <a:rPr lang="en-GB" dirty="0" smtClean="0"/>
              <a:t>SPARQL queries can consist of:</a:t>
            </a:r>
          </a:p>
          <a:p>
            <a:pPr lvl="1"/>
            <a:r>
              <a:rPr lang="en-GB" dirty="0" smtClean="0"/>
              <a:t>Triple patterns</a:t>
            </a:r>
          </a:p>
          <a:p>
            <a:pPr lvl="1"/>
            <a:r>
              <a:rPr lang="en-GB" dirty="0" smtClean="0"/>
              <a:t>Conjunctions</a:t>
            </a:r>
          </a:p>
          <a:p>
            <a:pPr lvl="1"/>
            <a:r>
              <a:rPr lang="en-GB" dirty="0" smtClean="0"/>
              <a:t>Disjunctions</a:t>
            </a:r>
          </a:p>
          <a:p>
            <a:pPr lvl="1"/>
            <a:r>
              <a:rPr lang="en-GB" dirty="0" smtClean="0"/>
              <a:t>Optional patterns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08A1-82F3-7142-9D0A-CB217B42AC4B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84984"/>
            <a:ext cx="4451350" cy="329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308725"/>
            <a:ext cx="1905000" cy="457200"/>
          </a:xfrm>
        </p:spPr>
        <p:txBody>
          <a:bodyPr/>
          <a:lstStyle/>
          <a:p>
            <a:fld id="{685308A1-82F3-7142-9D0A-CB217B42AC4B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SPARQL Protocol and Query Language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850" y="1700213"/>
            <a:ext cx="8496300" cy="3024187"/>
          </a:xfrm>
        </p:spPr>
        <p:txBody>
          <a:bodyPr anchor="ctr"/>
          <a:lstStyle/>
          <a:p>
            <a:pPr>
              <a:spcAft>
                <a:spcPts val="0"/>
              </a:spcAft>
              <a:buNone/>
            </a:pPr>
            <a:r>
              <a:rPr lang="en-GB" sz="1800" dirty="0" smtClean="0">
                <a:latin typeface="Courier New"/>
                <a:cs typeface="Courier New"/>
              </a:rPr>
              <a:t>PREFIX </a:t>
            </a:r>
            <a:r>
              <a:rPr lang="en-GB" sz="1800" dirty="0" err="1" smtClean="0">
                <a:latin typeface="Courier New"/>
                <a:cs typeface="Courier New"/>
              </a:rPr>
              <a:t>foaf</a:t>
            </a:r>
            <a:r>
              <a:rPr lang="en-GB" sz="1800" dirty="0" smtClean="0">
                <a:latin typeface="Courier New"/>
                <a:cs typeface="Courier New"/>
              </a:rPr>
              <a:t>: </a:t>
            </a:r>
            <a:r>
              <a:rPr lang="en-US" sz="1800" dirty="0" smtClean="0">
                <a:latin typeface="Courier New"/>
                <a:cs typeface="Courier New"/>
              </a:rPr>
              <a:t>http://xmlns.com/foaf/0.1/</a:t>
            </a:r>
          </a:p>
          <a:p>
            <a:pPr>
              <a:spcAft>
                <a:spcPts val="0"/>
              </a:spcAft>
              <a:buNone/>
            </a:pPr>
            <a:r>
              <a:rPr lang="en-GB" sz="1800" dirty="0" smtClean="0">
                <a:latin typeface="Courier New"/>
                <a:cs typeface="Courier New"/>
              </a:rPr>
              <a:t>SELECT ?name ?</a:t>
            </a:r>
            <a:r>
              <a:rPr lang="en-GB" sz="1800" dirty="0" err="1" smtClean="0">
                <a:latin typeface="Courier New"/>
                <a:cs typeface="Courier New"/>
              </a:rPr>
              <a:t>mbox</a:t>
            </a:r>
            <a:endParaRPr lang="en-GB" sz="1800" dirty="0" smtClean="0">
              <a:latin typeface="Courier New"/>
              <a:cs typeface="Courier New"/>
            </a:endParaRPr>
          </a:p>
          <a:p>
            <a:pPr>
              <a:spcAft>
                <a:spcPts val="0"/>
              </a:spcAft>
              <a:buNone/>
            </a:pPr>
            <a:r>
              <a:rPr lang="en-GB" sz="1800" dirty="0" smtClean="0">
                <a:latin typeface="Courier New"/>
                <a:cs typeface="Courier New"/>
              </a:rPr>
              <a:t>WHERE {</a:t>
            </a:r>
          </a:p>
          <a:p>
            <a:pPr>
              <a:spcAft>
                <a:spcPts val="0"/>
              </a:spcAft>
              <a:buNone/>
            </a:pPr>
            <a:r>
              <a:rPr lang="en-GB" sz="1800" dirty="0" smtClean="0">
                <a:latin typeface="Courier New"/>
                <a:cs typeface="Courier New"/>
              </a:rPr>
              <a:t>  ?</a:t>
            </a:r>
            <a:r>
              <a:rPr lang="en-GB" sz="1800" dirty="0" err="1" smtClean="0">
                <a:latin typeface="Courier New"/>
                <a:cs typeface="Courier New"/>
              </a:rPr>
              <a:t>x</a:t>
            </a:r>
            <a:r>
              <a:rPr lang="en-GB" sz="1800" dirty="0" smtClean="0">
                <a:latin typeface="Courier New"/>
                <a:cs typeface="Courier New"/>
              </a:rPr>
              <a:t> a </a:t>
            </a:r>
            <a:r>
              <a:rPr lang="en-GB" sz="1800" dirty="0" err="1" smtClean="0">
                <a:latin typeface="Courier New"/>
                <a:cs typeface="Courier New"/>
              </a:rPr>
              <a:t>foaf:Person</a:t>
            </a:r>
            <a:r>
              <a:rPr lang="en-GB" sz="1800" dirty="0" smtClean="0">
                <a:latin typeface="Courier New"/>
                <a:cs typeface="Courier New"/>
              </a:rPr>
              <a:t> ;</a:t>
            </a:r>
          </a:p>
          <a:p>
            <a:pPr>
              <a:spcAft>
                <a:spcPts val="0"/>
              </a:spcAft>
              <a:buNone/>
            </a:pPr>
            <a:r>
              <a:rPr lang="en-GB" sz="1800" dirty="0" smtClean="0">
                <a:latin typeface="Courier New"/>
                <a:cs typeface="Courier New"/>
              </a:rPr>
              <a:t>     </a:t>
            </a:r>
            <a:r>
              <a:rPr lang="en-GB" sz="1800" dirty="0" err="1" smtClean="0">
                <a:latin typeface="Courier New"/>
                <a:cs typeface="Courier New"/>
              </a:rPr>
              <a:t>foaf:name</a:t>
            </a:r>
            <a:r>
              <a:rPr lang="en-GB" sz="1800" dirty="0" smtClean="0">
                <a:latin typeface="Courier New"/>
                <a:cs typeface="Courier New"/>
              </a:rPr>
              <a:t> ?name ;</a:t>
            </a:r>
          </a:p>
          <a:p>
            <a:pPr>
              <a:spcAft>
                <a:spcPts val="0"/>
              </a:spcAft>
              <a:buNone/>
            </a:pPr>
            <a:r>
              <a:rPr lang="en-GB" sz="1800" dirty="0" smtClean="0">
                <a:latin typeface="Courier New"/>
                <a:cs typeface="Courier New"/>
              </a:rPr>
              <a:t>     </a:t>
            </a:r>
            <a:r>
              <a:rPr lang="en-GB" sz="1800" dirty="0" err="1" smtClean="0">
                <a:latin typeface="Courier New"/>
                <a:cs typeface="Courier New"/>
              </a:rPr>
              <a:t>foaf:mbox</a:t>
            </a:r>
            <a:r>
              <a:rPr lang="en-GB" sz="1800" dirty="0" smtClean="0">
                <a:latin typeface="Courier New"/>
                <a:cs typeface="Courier New"/>
              </a:rPr>
              <a:t> ?</a:t>
            </a:r>
            <a:r>
              <a:rPr lang="en-GB" sz="1800" dirty="0" err="1" smtClean="0">
                <a:latin typeface="Courier New"/>
                <a:cs typeface="Courier New"/>
              </a:rPr>
              <a:t>mbox</a:t>
            </a:r>
            <a:r>
              <a:rPr lang="en-GB" sz="1800" dirty="0" smtClean="0">
                <a:latin typeface="Courier New"/>
                <a:cs typeface="Courier New"/>
              </a:rPr>
              <a:t> .</a:t>
            </a:r>
          </a:p>
          <a:p>
            <a:pPr>
              <a:spcAft>
                <a:spcPts val="0"/>
              </a:spcAft>
              <a:buNone/>
            </a:pPr>
            <a:r>
              <a:rPr lang="en-GB" sz="1800" dirty="0" smtClean="0">
                <a:latin typeface="Courier New"/>
                <a:cs typeface="Courier New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08A1-82F3-7142-9D0A-CB217B42AC4B}" type="slidenum">
              <a:rPr lang="en-GB" smtClean="0"/>
              <a:pPr/>
              <a:t>30</a:t>
            </a:fld>
            <a:endParaRPr lang="en-GB"/>
          </a:p>
        </p:txBody>
      </p:sp>
      <p:graphicFrame>
        <p:nvGraphicFramePr>
          <p:cNvPr id="10" name="Content Placeholder 7"/>
          <p:cNvGraphicFramePr>
            <a:graphicFrameLocks/>
          </p:cNvGraphicFramePr>
          <p:nvPr/>
        </p:nvGraphicFramePr>
        <p:xfrm>
          <a:off x="304800" y="4907280"/>
          <a:ext cx="85344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4267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?name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?</a:t>
                      </a:r>
                      <a:r>
                        <a:rPr lang="en-GB" dirty="0" err="1" smtClean="0"/>
                        <a:t>mbox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“Mark Borkum”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mailto:m.i.borkum@soton.ac.uk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“Jeremy Frey”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mailto:j.g.frey@soton.ac.uk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 descr="sparql_examp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752600"/>
            <a:ext cx="1828800" cy="294279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Linked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Defined by Tim Berners-Lee in 2006</a:t>
            </a:r>
          </a:p>
          <a:p>
            <a:r>
              <a:rPr lang="en-GB" dirty="0" smtClean="0"/>
              <a:t>The four rules:</a:t>
            </a:r>
          </a:p>
          <a:p>
            <a:pPr marL="979488" lvl="1" indent="-457200">
              <a:buFont typeface="+mj-lt"/>
              <a:buAutoNum type="arabicPeriod"/>
            </a:pPr>
            <a:r>
              <a:rPr lang="en-GB" dirty="0" smtClean="0"/>
              <a:t>Use </a:t>
            </a:r>
            <a:r>
              <a:rPr lang="en-GB" dirty="0" err="1" smtClean="0"/>
              <a:t>URIs</a:t>
            </a:r>
            <a:r>
              <a:rPr lang="en-GB" dirty="0" smtClean="0"/>
              <a:t> to identify resources</a:t>
            </a:r>
          </a:p>
          <a:p>
            <a:pPr marL="979488" lvl="1" indent="-457200">
              <a:buFont typeface="+mj-lt"/>
              <a:buAutoNum type="arabicPeriod"/>
            </a:pPr>
            <a:r>
              <a:rPr lang="en-GB" dirty="0" smtClean="0"/>
              <a:t>Use HTTP to resolve the </a:t>
            </a:r>
            <a:r>
              <a:rPr lang="en-GB" dirty="0" err="1" smtClean="0"/>
              <a:t>URIs</a:t>
            </a:r>
            <a:endParaRPr lang="en-GB" dirty="0" smtClean="0"/>
          </a:p>
          <a:p>
            <a:pPr marL="979488" lvl="1" indent="-457200">
              <a:buFont typeface="+mj-lt"/>
              <a:buAutoNum type="arabicPeriod"/>
            </a:pPr>
            <a:r>
              <a:rPr lang="en-GB" dirty="0" smtClean="0"/>
              <a:t>If someone looks up a URI, provide useful information, using the technologies in the Semantic Web stack</a:t>
            </a:r>
          </a:p>
          <a:p>
            <a:pPr marL="979488" lvl="1" indent="-457200">
              <a:buFont typeface="+mj-lt"/>
              <a:buAutoNum type="arabicPeriod"/>
            </a:pPr>
            <a:r>
              <a:rPr lang="en-GB" dirty="0" smtClean="0"/>
              <a:t>Link to other </a:t>
            </a:r>
            <a:r>
              <a:rPr lang="en-GB" dirty="0" err="1" smtClean="0"/>
              <a:t>URIs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08A1-82F3-7142-9D0A-CB217B42AC4B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62A8-48B9-8945-A9C3-09313CE53149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467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1523999" y="4267199"/>
            <a:ext cx="1800000" cy="1800000"/>
          </a:xfrm>
          <a:prstGeom prst="ellipse">
            <a:avLst/>
          </a:prstGeom>
          <a:solidFill>
            <a:srgbClr xmlns:mc="http://schemas.openxmlformats.org/markup-compatibility/2006" xmlns:a14="http://schemas.microsoft.com/office/drawing/2010/main" val="FF0000" mc:Ignorable="">
              <a:alpha val="25000"/>
            </a:srgbClr>
          </a:solidFill>
          <a:ln w="12700" cap="flat" cmpd="sng" algn="ctr">
            <a:solidFill>
              <a:srgbClr xmlns:mc="http://schemas.openxmlformats.org/markup-compatibility/2006" xmlns:a14="http://schemas.microsoft.com/office/drawing/2010/main" val="800000" mc:Ignorable="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xmlns:mc="http://schemas.openxmlformats.org/markup-compatibility/2006" xmlns:a14="http://schemas.microsoft.com/office/drawing/2010/main" val="000090" mc:Ignorable=""/>
                </a:solidFill>
                <a:effectLst/>
                <a:latin typeface="Lucida Sans" pitchFamily="-65" charset="0"/>
                <a:ea typeface="ＭＳ Ｐゴシック" pitchFamily="-65" charset="-128"/>
                <a:cs typeface="ＭＳ Ｐゴシック" pitchFamily="-65" charset="-128"/>
              </a:rPr>
              <a:t>Chemistry</a:t>
            </a:r>
            <a:endParaRPr kumimoji="0" lang="en-GB" sz="2400" b="1" i="0" u="none" strike="noStrike" cap="none" normalizeH="0" baseline="0" dirty="0">
              <a:ln>
                <a:noFill/>
              </a:ln>
              <a:solidFill>
                <a:srgbClr xmlns:mc="http://schemas.openxmlformats.org/markup-compatibility/2006" xmlns:a14="http://schemas.microsoft.com/office/drawing/2010/main" val="000090" mc:Ignorable=""/>
              </a:solidFill>
              <a:effectLst/>
              <a:latin typeface="Lucida San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Data Model and Ontology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308725"/>
            <a:ext cx="1905000" cy="457200"/>
          </a:xfrm>
        </p:spPr>
        <p:txBody>
          <a:bodyPr/>
          <a:lstStyle/>
          <a:p>
            <a:fld id="{685308A1-82F3-7142-9D0A-CB217B42AC4B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oreChem</a:t>
            </a:r>
            <a:r>
              <a:rPr lang="en-GB" dirty="0" smtClean="0"/>
              <a:t> Core Ontology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GB" dirty="0" smtClean="0"/>
              <a:t>Describes three concepts: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The methodology (planned method) of a scientific experiment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The enactment of methodologies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 smtClean="0"/>
              <a:t>The provenance of realised artefacts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62A8-48B9-8945-A9C3-09313CE53149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Methodology (Planned Method)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The “plan” is modelled </a:t>
            </a:r>
            <a:br>
              <a:rPr lang="en-GB" dirty="0" smtClean="0"/>
            </a:br>
            <a:r>
              <a:rPr lang="en-GB" dirty="0" smtClean="0"/>
              <a:t>as a directed graph</a:t>
            </a:r>
          </a:p>
          <a:p>
            <a:r>
              <a:rPr lang="en-GB" dirty="0" smtClean="0"/>
              <a:t>Two node types:</a:t>
            </a:r>
          </a:p>
          <a:p>
            <a:pPr lvl="1"/>
            <a:r>
              <a:rPr lang="en-GB" b="1" dirty="0" smtClean="0"/>
              <a:t>Plan Stage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description of an activity that </a:t>
            </a:r>
            <a:r>
              <a:rPr lang="en-GB" i="1" dirty="0" smtClean="0"/>
              <a:t>will be enacted</a:t>
            </a:r>
          </a:p>
          <a:p>
            <a:pPr lvl="1"/>
            <a:r>
              <a:rPr lang="en-GB" b="1" dirty="0" smtClean="0"/>
              <a:t>Plan Object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description of an artefact that </a:t>
            </a:r>
            <a:r>
              <a:rPr lang="en-GB" i="1" dirty="0" smtClean="0"/>
              <a:t>will be realised</a:t>
            </a:r>
          </a:p>
          <a:p>
            <a:pPr lvl="1"/>
            <a:endParaRPr lang="en-GB" i="1" dirty="0"/>
          </a:p>
        </p:txBody>
      </p:sp>
      <p:pic>
        <p:nvPicPr>
          <p:cNvPr id="8" name="Content Placeholder 4" descr="ph_plan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2550" b="-6255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62A8-48B9-8945-A9C3-09313CE53149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Relationships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A374F-EB68-0D47-B48A-037C1723CF46}" type="slidenum">
              <a:rPr lang="en-GB" smtClean="0"/>
              <a:pPr/>
              <a:t>36</a:t>
            </a:fld>
            <a:endParaRPr lang="en-GB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323850" y="2362200"/>
          <a:ext cx="8515350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956"/>
                <a:gridCol w="1375905"/>
                <a:gridCol w="1375905"/>
                <a:gridCol w="46475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Name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Domain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Range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Description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dirty="0" smtClean="0"/>
                        <a:t>requires</a:t>
                      </a:r>
                      <a:endParaRPr lang="en-GB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Plan Stage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Plan Object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Specifies</a:t>
                      </a:r>
                      <a:r>
                        <a:rPr lang="en-GB" sz="1800" baseline="0" dirty="0" smtClean="0"/>
                        <a:t> a pre-condition for the enactment of the ‘source’ (the ‘sink’ must be </a:t>
                      </a:r>
                      <a:r>
                        <a:rPr lang="en-GB" sz="1800" u="none" baseline="0" dirty="0" smtClean="0"/>
                        <a:t>realised</a:t>
                      </a:r>
                      <a:r>
                        <a:rPr lang="en-GB" sz="1800" baseline="0" dirty="0" smtClean="0"/>
                        <a:t>)</a:t>
                      </a:r>
                      <a:endParaRPr lang="en-GB" sz="1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dirty="0" smtClean="0"/>
                        <a:t>emits</a:t>
                      </a:r>
                      <a:endParaRPr lang="en-GB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Plan Stage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Plan Object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Specifies a post-condition for the enactment of the ‘source’ (the ‘sink’ must be </a:t>
                      </a:r>
                      <a:r>
                        <a:rPr lang="en-GB" sz="1800" u="none" dirty="0" smtClean="0"/>
                        <a:t>realised</a:t>
                      </a:r>
                      <a:r>
                        <a:rPr lang="en-GB" sz="1800" dirty="0" smtClean="0"/>
                        <a:t>)</a:t>
                      </a:r>
                      <a:endParaRPr lang="en-GB" sz="1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dirty="0" smtClean="0"/>
                        <a:t>follows</a:t>
                      </a:r>
                      <a:endParaRPr lang="en-GB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Plan Stage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Plan Stage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Specifies</a:t>
                      </a:r>
                      <a:r>
                        <a:rPr lang="en-GB" sz="1800" baseline="0" dirty="0" smtClean="0"/>
                        <a:t> a pre-condition for the enactment of the ‘source’ (the ‘sink’ must be </a:t>
                      </a:r>
                      <a:r>
                        <a:rPr lang="en-GB" sz="1800" u="none" baseline="0" dirty="0" smtClean="0"/>
                        <a:t>enacted</a:t>
                      </a:r>
                      <a:r>
                        <a:rPr lang="en-GB" sz="1800" baseline="0" dirty="0" smtClean="0"/>
                        <a:t>)</a:t>
                      </a:r>
                      <a:endParaRPr lang="en-GB" sz="1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dirty="0" smtClean="0"/>
                        <a:t>derives</a:t>
                      </a:r>
                      <a:endParaRPr lang="en-GB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Plan Object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Plan Object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Denotes that the</a:t>
                      </a:r>
                      <a:r>
                        <a:rPr lang="en-GB" sz="1800" baseline="0" dirty="0" smtClean="0"/>
                        <a:t> realisation of the ‘source’ will </a:t>
                      </a:r>
                      <a:r>
                        <a:rPr lang="en-GB" sz="1800" u="none" baseline="0" dirty="0" smtClean="0"/>
                        <a:t>affect</a:t>
                      </a:r>
                      <a:r>
                        <a:rPr lang="en-GB" sz="1800" baseline="0" dirty="0" smtClean="0"/>
                        <a:t> the realisation of the ‘sink’</a:t>
                      </a:r>
                      <a:endParaRPr lang="en-GB" sz="18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Rules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23850" y="2524761"/>
          <a:ext cx="8496300" cy="219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150"/>
                <a:gridCol w="42481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Antecedent</a:t>
                      </a:r>
                      <a:endParaRPr lang="en-GB" dirty="0"/>
                    </a:p>
                  </a:txBody>
                  <a:tcPr marL="186220" marR="1862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Consequent</a:t>
                      </a:r>
                      <a:endParaRPr lang="en-GB" dirty="0"/>
                    </a:p>
                  </a:txBody>
                  <a:tcPr marL="186220" marR="1862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err="1" smtClean="0"/>
                        <a:t>r</a:t>
                      </a:r>
                      <a:r>
                        <a:rPr lang="en-GB" i="1" dirty="0" err="1" smtClean="0"/>
                        <a:t>equires</a:t>
                      </a:r>
                      <a:r>
                        <a:rPr lang="en-GB" dirty="0" err="1" smtClean="0"/>
                        <a:t>(?ps</a:t>
                      </a:r>
                      <a:r>
                        <a:rPr lang="en-GB" dirty="0" smtClean="0"/>
                        <a:t>, ?</a:t>
                      </a:r>
                      <a:r>
                        <a:rPr lang="en-GB" dirty="0" err="1" smtClean="0"/>
                        <a:t>po_a</a:t>
                      </a:r>
                      <a:r>
                        <a:rPr lang="en-GB" dirty="0" smtClean="0"/>
                        <a:t>) </a:t>
                      </a:r>
                      <a:r>
                        <a:rPr lang="en-GB" dirty="0" smtClean="0">
                          <a:latin typeface="ＭＳ ゴシック"/>
                          <a:ea typeface="ＭＳ ゴシック"/>
                          <a:cs typeface="ＭＳ ゴシック"/>
                        </a:rPr>
                        <a:t>∧</a:t>
                      </a:r>
                      <a:r>
                        <a:rPr lang="en-GB" dirty="0" smtClean="0"/>
                        <a:t> </a:t>
                      </a:r>
                      <a:br>
                        <a:rPr lang="en-GB" dirty="0" smtClean="0"/>
                      </a:br>
                      <a:r>
                        <a:rPr lang="en-GB" i="1" dirty="0" err="1" smtClean="0"/>
                        <a:t>emits</a:t>
                      </a:r>
                      <a:r>
                        <a:rPr lang="en-GB" dirty="0" err="1" smtClean="0"/>
                        <a:t>(?ps</a:t>
                      </a:r>
                      <a:r>
                        <a:rPr lang="en-GB" dirty="0" smtClean="0"/>
                        <a:t>, ?</a:t>
                      </a:r>
                      <a:r>
                        <a:rPr lang="en-GB" dirty="0" err="1" smtClean="0"/>
                        <a:t>po_b</a:t>
                      </a:r>
                      <a:r>
                        <a:rPr lang="en-GB" dirty="0" smtClean="0"/>
                        <a:t>) </a:t>
                      </a:r>
                      <a:r>
                        <a:rPr lang="en-GB" dirty="0" smtClean="0">
                          <a:latin typeface="ＭＳ ゴシック"/>
                          <a:ea typeface="ＭＳ ゴシック"/>
                          <a:cs typeface="ＭＳ ゴシック"/>
                        </a:rPr>
                        <a:t>∧</a:t>
                      </a:r>
                      <a:r>
                        <a:rPr lang="en-GB" dirty="0" smtClean="0"/>
                        <a:t> </a:t>
                      </a:r>
                      <a:br>
                        <a:rPr lang="en-GB" dirty="0" smtClean="0"/>
                      </a:br>
                      <a:r>
                        <a:rPr lang="en-GB" dirty="0" smtClean="0"/>
                        <a:t>?</a:t>
                      </a:r>
                      <a:r>
                        <a:rPr lang="en-GB" dirty="0" err="1" smtClean="0"/>
                        <a:t>po_a</a:t>
                      </a:r>
                      <a:r>
                        <a:rPr lang="en-GB" dirty="0" smtClean="0"/>
                        <a:t> ≠ ?</a:t>
                      </a:r>
                      <a:r>
                        <a:rPr lang="en-GB" dirty="0" err="1" smtClean="0"/>
                        <a:t>po_b</a:t>
                      </a:r>
                      <a:endParaRPr lang="en-GB" dirty="0"/>
                    </a:p>
                  </a:txBody>
                  <a:tcPr marL="186220" marR="186220" anchor="ctr"/>
                </a:tc>
                <a:tc>
                  <a:txBody>
                    <a:bodyPr/>
                    <a:lstStyle/>
                    <a:p>
                      <a:r>
                        <a:rPr lang="en-US" i="1" dirty="0" err="1" smtClean="0">
                          <a:sym typeface="Wingdings"/>
                        </a:rPr>
                        <a:t>derives</a:t>
                      </a:r>
                      <a:r>
                        <a:rPr lang="en-US" dirty="0" err="1" smtClean="0">
                          <a:sym typeface="Wingdings"/>
                        </a:rPr>
                        <a:t>(?po_a</a:t>
                      </a:r>
                      <a:r>
                        <a:rPr lang="en-US" dirty="0" smtClean="0">
                          <a:sym typeface="Wingdings"/>
                        </a:rPr>
                        <a:t>, ?</a:t>
                      </a:r>
                      <a:r>
                        <a:rPr lang="en-US" dirty="0" err="1" smtClean="0">
                          <a:sym typeface="Wingdings"/>
                        </a:rPr>
                        <a:t>po_b</a:t>
                      </a:r>
                      <a:r>
                        <a:rPr lang="en-US" dirty="0" smtClean="0">
                          <a:sym typeface="Wingdings"/>
                        </a:rPr>
                        <a:t>)</a:t>
                      </a:r>
                      <a:endParaRPr lang="en-GB" dirty="0"/>
                    </a:p>
                  </a:txBody>
                  <a:tcPr marL="186220" marR="18622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err="1" smtClean="0">
                          <a:sym typeface="Wingdings"/>
                        </a:rPr>
                        <a:t>emits</a:t>
                      </a:r>
                      <a:r>
                        <a:rPr lang="en-US" dirty="0" err="1" smtClean="0">
                          <a:sym typeface="Wingdings"/>
                        </a:rPr>
                        <a:t>(?ps_a</a:t>
                      </a:r>
                      <a:r>
                        <a:rPr lang="en-US" dirty="0" smtClean="0">
                          <a:sym typeface="Wingdings"/>
                        </a:rPr>
                        <a:t>, ?</a:t>
                      </a:r>
                      <a:r>
                        <a:rPr lang="en-US" dirty="0" err="1" smtClean="0">
                          <a:sym typeface="Wingdings"/>
                        </a:rPr>
                        <a:t>po</a:t>
                      </a:r>
                      <a:r>
                        <a:rPr lang="en-US" dirty="0" smtClean="0">
                          <a:sym typeface="Wingdings"/>
                        </a:rPr>
                        <a:t>) </a:t>
                      </a:r>
                      <a:r>
                        <a:rPr lang="en-US" dirty="0" smtClean="0">
                          <a:latin typeface="ＭＳ ゴシック"/>
                          <a:ea typeface="ＭＳ ゴシック"/>
                          <a:cs typeface="ＭＳ ゴシック"/>
                          <a:sym typeface="Wingdings"/>
                        </a:rPr>
                        <a:t>∧</a:t>
                      </a:r>
                      <a:r>
                        <a:rPr lang="en-US" dirty="0" smtClean="0">
                          <a:sym typeface="Wingdings"/>
                        </a:rPr>
                        <a:t> </a:t>
                      </a:r>
                      <a:br>
                        <a:rPr lang="en-US" dirty="0" smtClean="0">
                          <a:sym typeface="Wingdings"/>
                        </a:rPr>
                      </a:br>
                      <a:r>
                        <a:rPr lang="en-US" i="1" dirty="0" err="1" smtClean="0">
                          <a:sym typeface="Wingdings"/>
                        </a:rPr>
                        <a:t>requires</a:t>
                      </a:r>
                      <a:r>
                        <a:rPr lang="en-US" dirty="0" err="1" smtClean="0">
                          <a:sym typeface="Wingdings"/>
                        </a:rPr>
                        <a:t>(?ps_b</a:t>
                      </a:r>
                      <a:r>
                        <a:rPr lang="en-US" dirty="0" smtClean="0">
                          <a:sym typeface="Wingdings"/>
                        </a:rPr>
                        <a:t>, ?</a:t>
                      </a:r>
                      <a:r>
                        <a:rPr lang="en-US" dirty="0" err="1" smtClean="0">
                          <a:sym typeface="Wingdings"/>
                        </a:rPr>
                        <a:t>po</a:t>
                      </a:r>
                      <a:r>
                        <a:rPr lang="en-US" dirty="0" smtClean="0">
                          <a:sym typeface="Wingdings"/>
                        </a:rPr>
                        <a:t>) </a:t>
                      </a:r>
                      <a:r>
                        <a:rPr lang="en-US" dirty="0" smtClean="0">
                          <a:latin typeface="ＭＳ ゴシック"/>
                          <a:ea typeface="ＭＳ ゴシック"/>
                          <a:cs typeface="ＭＳ ゴシック"/>
                          <a:sym typeface="Wingdings"/>
                        </a:rPr>
                        <a:t>∧</a:t>
                      </a:r>
                      <a:r>
                        <a:rPr lang="en-US" dirty="0" smtClean="0">
                          <a:sym typeface="Wingdings"/>
                        </a:rPr>
                        <a:t> </a:t>
                      </a:r>
                      <a:br>
                        <a:rPr lang="en-US" dirty="0" smtClean="0">
                          <a:sym typeface="Wingdings"/>
                        </a:rPr>
                      </a:br>
                      <a:r>
                        <a:rPr lang="en-US" dirty="0" smtClean="0">
                          <a:sym typeface="Wingdings"/>
                        </a:rPr>
                        <a:t>?</a:t>
                      </a:r>
                      <a:r>
                        <a:rPr lang="en-US" dirty="0" err="1" smtClean="0">
                          <a:sym typeface="Wingdings"/>
                        </a:rPr>
                        <a:t>ps_a</a:t>
                      </a:r>
                      <a:r>
                        <a:rPr lang="en-US" dirty="0" smtClean="0">
                          <a:sym typeface="Wingdings"/>
                        </a:rPr>
                        <a:t> </a:t>
                      </a:r>
                      <a:r>
                        <a:rPr lang="en-GB" dirty="0" smtClean="0"/>
                        <a:t>≠ ?</a:t>
                      </a:r>
                      <a:r>
                        <a:rPr lang="en-GB" dirty="0" err="1" smtClean="0"/>
                        <a:t>ps_b</a:t>
                      </a:r>
                      <a:endParaRPr lang="en-GB" dirty="0"/>
                    </a:p>
                  </a:txBody>
                  <a:tcPr marL="186220" marR="186220" anchor="ctr"/>
                </a:tc>
                <a:tc>
                  <a:txBody>
                    <a:bodyPr/>
                    <a:lstStyle/>
                    <a:p>
                      <a:r>
                        <a:rPr lang="en-US" i="1" dirty="0" err="1" smtClean="0">
                          <a:sym typeface="Wingdings"/>
                        </a:rPr>
                        <a:t>follows</a:t>
                      </a:r>
                      <a:r>
                        <a:rPr lang="en-US" dirty="0" err="1" smtClean="0">
                          <a:sym typeface="Wingdings"/>
                        </a:rPr>
                        <a:t>(?ps_b</a:t>
                      </a:r>
                      <a:r>
                        <a:rPr lang="en-US" dirty="0" smtClean="0">
                          <a:sym typeface="Wingdings"/>
                        </a:rPr>
                        <a:t>, ?</a:t>
                      </a:r>
                      <a:r>
                        <a:rPr lang="en-US" dirty="0" err="1" smtClean="0">
                          <a:sym typeface="Wingdings"/>
                        </a:rPr>
                        <a:t>ps_a</a:t>
                      </a:r>
                      <a:r>
                        <a:rPr lang="en-US" dirty="0" smtClean="0">
                          <a:sym typeface="Wingdings"/>
                        </a:rPr>
                        <a:t>)</a:t>
                      </a:r>
                      <a:endParaRPr lang="en-GB" dirty="0"/>
                    </a:p>
                  </a:txBody>
                  <a:tcPr marL="186220" marR="186220"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08A1-82F3-7142-9D0A-CB217B42AC4B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Enactment (of a Methodology)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400550" cy="4114800"/>
          </a:xfrm>
        </p:spPr>
        <p:txBody>
          <a:bodyPr/>
          <a:lstStyle/>
          <a:p>
            <a:r>
              <a:rPr lang="en-GB" dirty="0" smtClean="0"/>
              <a:t>Each “run” (of a plan) </a:t>
            </a:r>
            <a:br>
              <a:rPr lang="en-GB" dirty="0" smtClean="0"/>
            </a:br>
            <a:r>
              <a:rPr lang="en-GB" dirty="0" smtClean="0"/>
              <a:t>is modelled as a directed graph</a:t>
            </a:r>
          </a:p>
          <a:p>
            <a:r>
              <a:rPr lang="en-GB" dirty="0" smtClean="0"/>
              <a:t> Two node types:</a:t>
            </a:r>
          </a:p>
          <a:p>
            <a:pPr lvl="1"/>
            <a:r>
              <a:rPr lang="en-GB" b="1" dirty="0" smtClean="0"/>
              <a:t>Stage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description of an activity that </a:t>
            </a:r>
            <a:r>
              <a:rPr lang="en-GB" i="1" dirty="0" smtClean="0"/>
              <a:t>has been enacted</a:t>
            </a:r>
          </a:p>
          <a:p>
            <a:pPr lvl="1"/>
            <a:r>
              <a:rPr lang="en-GB" b="1" dirty="0" smtClean="0"/>
              <a:t>Object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description of an artefact that </a:t>
            </a:r>
            <a:r>
              <a:rPr lang="en-GB" i="1" dirty="0" smtClean="0"/>
              <a:t>has been realised</a:t>
            </a:r>
            <a:endParaRPr lang="en-GB" i="1" dirty="0"/>
          </a:p>
        </p:txBody>
      </p:sp>
      <p:pic>
        <p:nvPicPr>
          <p:cNvPr id="6" name="Content Placeholder 5" descr="ph_run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56979" b="-56979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A374F-EB68-0D47-B48A-037C1723CF46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Relationships (2)</a:t>
            </a: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323850" y="2362200"/>
          <a:ext cx="8439150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150"/>
                <a:gridCol w="1143000"/>
                <a:gridCol w="990600"/>
                <a:gridCol w="4724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Name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Domain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Range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Description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dirty="0" smtClean="0"/>
                        <a:t>used</a:t>
                      </a:r>
                      <a:endParaRPr lang="en-GB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Stage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Object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Records that the</a:t>
                      </a:r>
                      <a:r>
                        <a:rPr lang="en-GB" baseline="0" dirty="0" smtClean="0"/>
                        <a:t> ‘source’ was enacted with the ‘sink’ as input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dirty="0" smtClean="0"/>
                        <a:t>emitted</a:t>
                      </a:r>
                      <a:endParaRPr lang="en-GB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Stage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Object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Records that</a:t>
                      </a:r>
                      <a:r>
                        <a:rPr lang="en-GB" baseline="0" dirty="0" smtClean="0"/>
                        <a:t> the ‘source’ was enacted with the ‘sink’ as output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dirty="0" smtClean="0"/>
                        <a:t>followed</a:t>
                      </a:r>
                      <a:endParaRPr lang="en-GB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Stage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Stage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Records that the ‘source’ was enacted after the ‘sink’ (was</a:t>
                      </a:r>
                      <a:r>
                        <a:rPr lang="en-GB" baseline="0" dirty="0" smtClean="0"/>
                        <a:t> enacted)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dirty="0" err="1" smtClean="0"/>
                        <a:t>derivedFrom</a:t>
                      </a:r>
                      <a:endParaRPr lang="en-GB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Object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Object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Records that the ‘source’ was affected by the realisation of the ‘sink’</a:t>
                      </a:r>
                      <a:endParaRPr lang="en-GB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A374F-EB68-0D47-B48A-037C1723CF46}" type="slidenum">
              <a:rPr lang="en-GB" smtClean="0"/>
              <a:pPr/>
              <a:t>39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Data Deluge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2819400"/>
            <a:ext cx="4171950" cy="1804987"/>
          </a:xfrm>
        </p:spPr>
        <p:txBody>
          <a:bodyPr anchor="ctr"/>
          <a:lstStyle/>
          <a:p>
            <a:pPr algn="ctr">
              <a:buNone/>
            </a:pPr>
            <a:r>
              <a:rPr lang="en-GB" i="1" smtClean="0"/>
              <a:t>“Lots of producers; generating more data than ever before.”</a:t>
            </a:r>
            <a:endParaRPr lang="en-GB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62A8-48B9-8945-A9C3-09313CE53149}" type="slidenum">
              <a:rPr lang="en-GB" smtClean="0"/>
              <a:pPr/>
              <a:t>4</a:t>
            </a:fld>
            <a:endParaRPr lang="en-GB"/>
          </a:p>
        </p:txBody>
      </p:sp>
      <p:grpSp>
        <p:nvGrpSpPr>
          <p:cNvPr id="3" name="Group 8"/>
          <p:cNvGrpSpPr/>
          <p:nvPr/>
        </p:nvGrpSpPr>
        <p:grpSpPr>
          <a:xfrm>
            <a:off x="4476750" y="2222956"/>
            <a:ext cx="4191000" cy="3339644"/>
            <a:chOff x="4648200" y="2286000"/>
            <a:chExt cx="4191000" cy="33396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8200" y="2286000"/>
              <a:ext cx="4191000" cy="314325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648200" y="5410200"/>
              <a:ext cx="4191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http://wallpapers.free-review.net/wallpapers/42/Big_wave.jpg</a:t>
              </a:r>
              <a:endParaRPr lang="en-GB" sz="8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1850" y="4432756"/>
            <a:ext cx="29546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https://twitter.com/markborkum/status/20411273528</a:t>
            </a:r>
            <a:endParaRPr lang="en-GB" sz="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Rules (2)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23850" y="2524761"/>
          <a:ext cx="8496300" cy="219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150"/>
                <a:gridCol w="42481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Antecedent</a:t>
                      </a:r>
                      <a:endParaRPr lang="en-GB" dirty="0"/>
                    </a:p>
                  </a:txBody>
                  <a:tcPr marL="186220" marR="1862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Consequent</a:t>
                      </a:r>
                      <a:endParaRPr lang="en-GB" dirty="0"/>
                    </a:p>
                  </a:txBody>
                  <a:tcPr marL="186220" marR="1862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i="1" dirty="0" err="1" smtClean="0"/>
                        <a:t>used</a:t>
                      </a:r>
                      <a:r>
                        <a:rPr lang="en-GB" dirty="0" err="1" smtClean="0"/>
                        <a:t>(?s</a:t>
                      </a:r>
                      <a:r>
                        <a:rPr lang="en-GB" dirty="0" smtClean="0"/>
                        <a:t>, ?</a:t>
                      </a:r>
                      <a:r>
                        <a:rPr lang="en-GB" dirty="0" err="1" smtClean="0"/>
                        <a:t>o_a</a:t>
                      </a:r>
                      <a:r>
                        <a:rPr lang="en-GB" dirty="0" smtClean="0"/>
                        <a:t>) </a:t>
                      </a:r>
                      <a:r>
                        <a:rPr lang="en-GB" dirty="0" smtClean="0">
                          <a:latin typeface="ＭＳ ゴシック"/>
                          <a:ea typeface="ＭＳ ゴシック"/>
                          <a:cs typeface="ＭＳ ゴシック"/>
                        </a:rPr>
                        <a:t>∧</a:t>
                      </a:r>
                      <a:r>
                        <a:rPr lang="en-GB" dirty="0" smtClean="0"/>
                        <a:t> </a:t>
                      </a:r>
                      <a:br>
                        <a:rPr lang="en-GB" dirty="0" smtClean="0"/>
                      </a:br>
                      <a:r>
                        <a:rPr lang="en-GB" i="1" dirty="0" err="1" smtClean="0"/>
                        <a:t>emitted</a:t>
                      </a:r>
                      <a:r>
                        <a:rPr lang="en-GB" dirty="0" err="1" smtClean="0"/>
                        <a:t>(?s</a:t>
                      </a:r>
                      <a:r>
                        <a:rPr lang="en-GB" dirty="0" smtClean="0"/>
                        <a:t>, ?</a:t>
                      </a:r>
                      <a:r>
                        <a:rPr lang="en-GB" dirty="0" err="1" smtClean="0"/>
                        <a:t>o_b</a:t>
                      </a:r>
                      <a:r>
                        <a:rPr lang="en-GB" dirty="0" smtClean="0"/>
                        <a:t>) </a:t>
                      </a:r>
                      <a:r>
                        <a:rPr lang="en-GB" dirty="0" smtClean="0">
                          <a:latin typeface="ＭＳ ゴシック"/>
                          <a:ea typeface="ＭＳ ゴシック"/>
                          <a:cs typeface="ＭＳ ゴシック"/>
                        </a:rPr>
                        <a:t>∧</a:t>
                      </a:r>
                      <a:r>
                        <a:rPr lang="en-GB" dirty="0" smtClean="0"/>
                        <a:t> </a:t>
                      </a:r>
                      <a:br>
                        <a:rPr lang="en-GB" dirty="0" smtClean="0"/>
                      </a:br>
                      <a:r>
                        <a:rPr lang="en-GB" dirty="0" smtClean="0"/>
                        <a:t>?</a:t>
                      </a:r>
                      <a:r>
                        <a:rPr lang="en-GB" dirty="0" err="1" smtClean="0"/>
                        <a:t>o_a</a:t>
                      </a:r>
                      <a:r>
                        <a:rPr lang="en-GB" dirty="0" smtClean="0"/>
                        <a:t> ≠ ?</a:t>
                      </a:r>
                      <a:r>
                        <a:rPr lang="en-GB" dirty="0" err="1" smtClean="0"/>
                        <a:t>o_b</a:t>
                      </a:r>
                      <a:endParaRPr lang="en-GB" dirty="0"/>
                    </a:p>
                  </a:txBody>
                  <a:tcPr marL="186220" marR="186220" anchor="ctr"/>
                </a:tc>
                <a:tc>
                  <a:txBody>
                    <a:bodyPr/>
                    <a:lstStyle/>
                    <a:p>
                      <a:r>
                        <a:rPr lang="en-US" i="1" dirty="0" err="1" smtClean="0">
                          <a:sym typeface="Wingdings"/>
                        </a:rPr>
                        <a:t>derivedFrom</a:t>
                      </a:r>
                      <a:r>
                        <a:rPr lang="en-US" dirty="0" err="1" smtClean="0">
                          <a:sym typeface="Wingdings"/>
                        </a:rPr>
                        <a:t>(?o_b</a:t>
                      </a:r>
                      <a:r>
                        <a:rPr lang="en-US" dirty="0" smtClean="0">
                          <a:sym typeface="Wingdings"/>
                        </a:rPr>
                        <a:t>, ?</a:t>
                      </a:r>
                      <a:r>
                        <a:rPr lang="en-US" dirty="0" err="1" smtClean="0">
                          <a:sym typeface="Wingdings"/>
                        </a:rPr>
                        <a:t>o_a</a:t>
                      </a:r>
                      <a:r>
                        <a:rPr lang="en-US" dirty="0" smtClean="0">
                          <a:sym typeface="Wingdings"/>
                        </a:rPr>
                        <a:t>)</a:t>
                      </a:r>
                      <a:endParaRPr lang="en-GB" dirty="0"/>
                    </a:p>
                  </a:txBody>
                  <a:tcPr marL="186220" marR="18622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err="1" smtClean="0">
                          <a:sym typeface="Wingdings"/>
                        </a:rPr>
                        <a:t>emitted</a:t>
                      </a:r>
                      <a:r>
                        <a:rPr lang="en-US" dirty="0" err="1" smtClean="0">
                          <a:sym typeface="Wingdings"/>
                        </a:rPr>
                        <a:t>(?s_a</a:t>
                      </a:r>
                      <a:r>
                        <a:rPr lang="en-US" dirty="0" smtClean="0">
                          <a:sym typeface="Wingdings"/>
                        </a:rPr>
                        <a:t>, ?</a:t>
                      </a:r>
                      <a:r>
                        <a:rPr lang="en-US" dirty="0" err="1" smtClean="0">
                          <a:sym typeface="Wingdings"/>
                        </a:rPr>
                        <a:t>o</a:t>
                      </a:r>
                      <a:r>
                        <a:rPr lang="en-US" dirty="0" smtClean="0">
                          <a:sym typeface="Wingdings"/>
                        </a:rPr>
                        <a:t>) </a:t>
                      </a:r>
                      <a:r>
                        <a:rPr lang="en-US" dirty="0" smtClean="0">
                          <a:latin typeface="ＭＳ ゴシック"/>
                          <a:ea typeface="ＭＳ ゴシック"/>
                          <a:cs typeface="ＭＳ ゴシック"/>
                          <a:sym typeface="Wingdings"/>
                        </a:rPr>
                        <a:t>∧</a:t>
                      </a:r>
                      <a:r>
                        <a:rPr lang="en-US" dirty="0" smtClean="0">
                          <a:sym typeface="Wingdings"/>
                        </a:rPr>
                        <a:t> </a:t>
                      </a:r>
                      <a:br>
                        <a:rPr lang="en-US" dirty="0" smtClean="0">
                          <a:sym typeface="Wingdings"/>
                        </a:rPr>
                      </a:br>
                      <a:r>
                        <a:rPr lang="en-US" i="1" dirty="0" err="1" smtClean="0">
                          <a:sym typeface="Wingdings"/>
                        </a:rPr>
                        <a:t>used</a:t>
                      </a:r>
                      <a:r>
                        <a:rPr lang="en-US" dirty="0" err="1" smtClean="0">
                          <a:sym typeface="Wingdings"/>
                        </a:rPr>
                        <a:t>(?s_b</a:t>
                      </a:r>
                      <a:r>
                        <a:rPr lang="en-US" dirty="0" smtClean="0">
                          <a:sym typeface="Wingdings"/>
                        </a:rPr>
                        <a:t>, ?</a:t>
                      </a:r>
                      <a:r>
                        <a:rPr lang="en-US" dirty="0" err="1" smtClean="0">
                          <a:sym typeface="Wingdings"/>
                        </a:rPr>
                        <a:t>o</a:t>
                      </a:r>
                      <a:r>
                        <a:rPr lang="en-US" dirty="0" smtClean="0">
                          <a:sym typeface="Wingdings"/>
                        </a:rPr>
                        <a:t>) </a:t>
                      </a:r>
                      <a:r>
                        <a:rPr lang="en-US" dirty="0" smtClean="0">
                          <a:latin typeface="ＭＳ ゴシック"/>
                          <a:ea typeface="ＭＳ ゴシック"/>
                          <a:cs typeface="ＭＳ ゴシック"/>
                          <a:sym typeface="Wingdings"/>
                        </a:rPr>
                        <a:t>∧</a:t>
                      </a:r>
                      <a:r>
                        <a:rPr lang="en-US" dirty="0" smtClean="0">
                          <a:sym typeface="Wingdings"/>
                        </a:rPr>
                        <a:t> </a:t>
                      </a:r>
                      <a:br>
                        <a:rPr lang="en-US" dirty="0" smtClean="0">
                          <a:sym typeface="Wingdings"/>
                        </a:rPr>
                      </a:br>
                      <a:r>
                        <a:rPr lang="en-US" dirty="0" smtClean="0">
                          <a:sym typeface="Wingdings"/>
                        </a:rPr>
                        <a:t>?</a:t>
                      </a:r>
                      <a:r>
                        <a:rPr lang="en-US" dirty="0" err="1" smtClean="0">
                          <a:sym typeface="Wingdings"/>
                        </a:rPr>
                        <a:t>s_a</a:t>
                      </a:r>
                      <a:r>
                        <a:rPr lang="en-US" dirty="0" smtClean="0">
                          <a:sym typeface="Wingdings"/>
                        </a:rPr>
                        <a:t> </a:t>
                      </a:r>
                      <a:r>
                        <a:rPr lang="en-GB" dirty="0" smtClean="0"/>
                        <a:t>≠ ?</a:t>
                      </a:r>
                      <a:r>
                        <a:rPr lang="en-GB" dirty="0" err="1" smtClean="0"/>
                        <a:t>s_b</a:t>
                      </a:r>
                      <a:endParaRPr lang="en-GB" dirty="0"/>
                    </a:p>
                  </a:txBody>
                  <a:tcPr marL="186220" marR="186220" anchor="ctr"/>
                </a:tc>
                <a:tc>
                  <a:txBody>
                    <a:bodyPr/>
                    <a:lstStyle/>
                    <a:p>
                      <a:r>
                        <a:rPr lang="en-US" i="1" dirty="0" err="1" smtClean="0">
                          <a:sym typeface="Wingdings"/>
                        </a:rPr>
                        <a:t>followed</a:t>
                      </a:r>
                      <a:r>
                        <a:rPr lang="en-US" dirty="0" err="1" smtClean="0">
                          <a:sym typeface="Wingdings"/>
                        </a:rPr>
                        <a:t>(?s_b</a:t>
                      </a:r>
                      <a:r>
                        <a:rPr lang="en-US" dirty="0" smtClean="0">
                          <a:sym typeface="Wingdings"/>
                        </a:rPr>
                        <a:t>, ?</a:t>
                      </a:r>
                      <a:r>
                        <a:rPr lang="en-US" dirty="0" err="1" smtClean="0">
                          <a:sym typeface="Wingdings"/>
                        </a:rPr>
                        <a:t>s_a</a:t>
                      </a:r>
                      <a:r>
                        <a:rPr lang="en-US" dirty="0" smtClean="0">
                          <a:sym typeface="Wingdings"/>
                        </a:rPr>
                        <a:t>)</a:t>
                      </a:r>
                      <a:endParaRPr lang="en-GB" dirty="0"/>
                    </a:p>
                  </a:txBody>
                  <a:tcPr marL="186220" marR="186220"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08A1-82F3-7142-9D0A-CB217B42AC4B}" type="slidenum">
              <a:rPr lang="en-GB" smtClean="0"/>
              <a:pPr/>
              <a:t>40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500" i="1" dirty="0" smtClean="0"/>
              <a:t>“In theory, there is no difference </a:t>
            </a:r>
            <a:br>
              <a:rPr lang="en-US" sz="4500" i="1" dirty="0" smtClean="0"/>
            </a:br>
            <a:r>
              <a:rPr lang="en-US" sz="4500" i="1" dirty="0" smtClean="0"/>
              <a:t>between theory and practice.</a:t>
            </a:r>
            <a:br>
              <a:rPr lang="en-US" sz="4500" i="1" dirty="0" smtClean="0"/>
            </a:br>
            <a:r>
              <a:rPr lang="en-US" sz="4500" i="1" dirty="0" smtClean="0"/>
              <a:t>But, in practice, there is.”</a:t>
            </a:r>
            <a:r>
              <a:rPr lang="en-US" sz="2500" i="1" dirty="0" smtClean="0"/>
              <a:t/>
            </a:r>
            <a:br>
              <a:rPr lang="en-US" sz="2500" i="1" dirty="0" smtClean="0"/>
            </a:br>
            <a:r>
              <a:rPr lang="en-US" sz="2500" i="1" dirty="0" smtClean="0"/>
              <a:t/>
            </a:r>
            <a:br>
              <a:rPr lang="en-US" sz="2500" i="1" dirty="0" smtClean="0"/>
            </a:br>
            <a:r>
              <a:rPr lang="en-US" sz="1400" dirty="0" smtClean="0"/>
              <a:t> Unknown (possibly Yogi Berra)</a:t>
            </a:r>
            <a:endParaRPr lang="en-GB" sz="14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239000" y="6308725"/>
            <a:ext cx="1905000" cy="457200"/>
          </a:xfrm>
        </p:spPr>
        <p:txBody>
          <a:bodyPr/>
          <a:lstStyle/>
          <a:p>
            <a:fld id="{571E10C1-1EEE-2C43-83DE-03A669FE7D8D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Provenance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Prospective</a:t>
            </a:r>
          </a:p>
          <a:p>
            <a:pPr lvl="1"/>
            <a:r>
              <a:rPr lang="en-GB" dirty="0" smtClean="0"/>
              <a:t>The plan describes a scientific experiment that </a:t>
            </a:r>
            <a:r>
              <a:rPr lang="en-GB" i="1" dirty="0" smtClean="0"/>
              <a:t>will be enacted</a:t>
            </a:r>
          </a:p>
          <a:p>
            <a:r>
              <a:rPr lang="en-GB" dirty="0" smtClean="0"/>
              <a:t>Retrospective</a:t>
            </a:r>
          </a:p>
          <a:p>
            <a:pPr lvl="1"/>
            <a:r>
              <a:rPr lang="en-GB" dirty="0" smtClean="0"/>
              <a:t>The run describes a scientific experiment that </a:t>
            </a:r>
            <a:r>
              <a:rPr lang="en-GB" i="1" dirty="0" smtClean="0"/>
              <a:t>has</a:t>
            </a:r>
            <a:r>
              <a:rPr lang="en-US" i="1" dirty="0" smtClean="0"/>
              <a:t> </a:t>
            </a:r>
            <a:r>
              <a:rPr lang="en-GB" i="1" dirty="0" smtClean="0"/>
              <a:t>been enacted</a:t>
            </a:r>
          </a:p>
          <a:p>
            <a:pPr lvl="1"/>
            <a:r>
              <a:rPr lang="en-GB" dirty="0" smtClean="0"/>
              <a:t>Every ‘run thing’ is linked to exactly one ‘plan thing’</a:t>
            </a:r>
            <a:endParaRPr lang="en-GB" dirty="0"/>
          </a:p>
        </p:txBody>
      </p:sp>
      <p:pic>
        <p:nvPicPr>
          <p:cNvPr id="8" name="Content Placeholder 7" descr="ph_plan_and_run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8656" b="-8656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62A8-48B9-8945-A9C3-09313CE53149}" type="slidenum">
              <a:rPr lang="en-GB" smtClean="0"/>
              <a:pPr/>
              <a:t>42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Relationships (3)</a:t>
            </a: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323850" y="3048000"/>
          <a:ext cx="843915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797"/>
                <a:gridCol w="1358936"/>
                <a:gridCol w="1631190"/>
                <a:gridCol w="34652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Domain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Range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Description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hasPlan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Run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Plan</a:t>
                      </a:r>
                      <a:endParaRPr lang="en-GB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GB" dirty="0" smtClean="0"/>
                        <a:t>Records</a:t>
                      </a:r>
                      <a:r>
                        <a:rPr lang="en-GB" baseline="0" dirty="0" smtClean="0"/>
                        <a:t> that the ‘source’</a:t>
                      </a:r>
                      <a:br>
                        <a:rPr lang="en-GB" baseline="0" dirty="0" smtClean="0"/>
                      </a:br>
                      <a:r>
                        <a:rPr lang="en-GB" baseline="0" dirty="0" smtClean="0"/>
                        <a:t>is a realisation of the ‘sink’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hasPlanStage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Stage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Plan Stage</a:t>
                      </a:r>
                      <a:endParaRPr lang="en-GB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hasPlanObject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Object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Plan Object</a:t>
                      </a:r>
                      <a:endParaRPr lang="en-GB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A374F-EB68-0D47-B48A-037C1723CF46}" type="slidenum">
              <a:rPr lang="en-GB" smtClean="0"/>
              <a:pPr/>
              <a:t>43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08725"/>
            <a:ext cx="2133600" cy="476250"/>
          </a:xfrm>
        </p:spPr>
        <p:txBody>
          <a:bodyPr/>
          <a:lstStyle/>
          <a:p>
            <a:fld id="{175E62A8-48B9-8945-A9C3-09313CE53149}" type="slidenum">
              <a:rPr lang="en-GB" smtClean="0"/>
              <a:pPr/>
              <a:t>44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62A8-48B9-8945-A9C3-09313CE53149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8" name="Picture 7" descr="Welcome to eCrystals - University of Southampton - eCrystals - University of Southampton_1281279907714.png"/>
          <p:cNvPicPr>
            <a:picLocks noChangeAspect="1"/>
          </p:cNvPicPr>
          <p:nvPr/>
        </p:nvPicPr>
        <p:blipFill>
          <a:blip r:embed="rId2"/>
          <a:srcRect l="15527" r="16097"/>
          <a:stretch>
            <a:fillRect/>
          </a:stretch>
        </p:blipFill>
        <p:spPr>
          <a:xfrm>
            <a:off x="0" y="-1"/>
            <a:ext cx="9144000" cy="6822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an “</a:t>
            </a:r>
            <a:r>
              <a:rPr lang="en-GB" dirty="0" err="1" smtClean="0"/>
              <a:t>eCrystal</a:t>
            </a:r>
            <a:r>
              <a:rPr lang="en-GB" dirty="0" smtClean="0"/>
              <a:t>”?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857750" cy="4114800"/>
          </a:xfrm>
        </p:spPr>
        <p:txBody>
          <a:bodyPr anchor="ctr"/>
          <a:lstStyle/>
          <a:p>
            <a:r>
              <a:rPr lang="en-US" sz="2400" i="1" dirty="0" smtClean="0"/>
              <a:t>“each entry of this archive is </a:t>
            </a:r>
            <a:r>
              <a:rPr lang="en-US" sz="2400" i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all the fundamental and derived data</a:t>
            </a:r>
            <a:r>
              <a:rPr lang="en-US" sz="2400" i="1" dirty="0" smtClean="0">
                <a:solidFill>
                  <a:srgbClr xmlns:mc="http://schemas.openxmlformats.org/markup-compatibility/2006" xmlns:a14="http://schemas.microsoft.com/office/drawing/2010/main" val="323D43" mc:Ignorable=""/>
                </a:solidFill>
              </a:rPr>
              <a:t> resulting from a single crystal X-ray structure determination</a:t>
            </a:r>
            <a:r>
              <a:rPr lang="en-US" sz="2400" i="1" dirty="0" smtClean="0"/>
              <a:t>”</a:t>
            </a:r>
          </a:p>
          <a:p>
            <a:r>
              <a:rPr lang="en-US" sz="2400" i="1" dirty="0" smtClean="0"/>
              <a:t>“the information supplied should </a:t>
            </a:r>
            <a:r>
              <a:rPr lang="en-US" sz="2400" i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enable any reader to check the reliability and validity directly</a:t>
            </a:r>
            <a:r>
              <a:rPr lang="en-US" sz="2400" i="1" dirty="0" smtClean="0"/>
              <a:t>”</a:t>
            </a:r>
            <a:endParaRPr lang="en-GB" sz="2400" i="1" dirty="0" smtClean="0"/>
          </a:p>
        </p:txBody>
      </p:sp>
      <p:pic>
        <p:nvPicPr>
          <p:cNvPr id="6" name="Content Placeholder 5" descr="bis(N,N'-bis(3,5-dinitrophenyl)isophthalamide)tetra-n-butylammoniumfluoride) - eCrystals - University of Southampton_1281280223877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6438" t="-593" r="15982" b="338"/>
          <a:stretch>
            <a:fillRect/>
          </a:stretch>
        </p:blipFill>
        <p:spPr>
          <a:xfrm>
            <a:off x="5438100" y="1752600"/>
            <a:ext cx="3172500" cy="43200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6E56-073D-E843-B83F-134B489AB61E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410200" y="6072600"/>
            <a:ext cx="3200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http://ecrystals.chem.soton.ac.uk/29/</a:t>
            </a:r>
            <a:endParaRPr lang="en-GB" sz="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200" y="576000"/>
            <a:ext cx="50760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6"/>
          <p:cNvSpPr txBox="1">
            <a:spLocks noChangeArrowheads="1"/>
          </p:cNvSpPr>
          <p:nvPr/>
        </p:nvSpPr>
        <p:spPr bwMode="auto">
          <a:xfrm>
            <a:off x="5843588" y="939800"/>
            <a:ext cx="2774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9pPr>
          </a:lstStyle>
          <a:p>
            <a:pPr algn="l" defTabSz="457200" eaLnBrk="1" hangingPunct="1"/>
            <a:r>
              <a:rPr lang="en-GB" sz="1800">
                <a:solidFill>
                  <a:prstClr val="black"/>
                </a:solidFill>
                <a:cs typeface="+mn-cs"/>
              </a:rPr>
              <a:t>Fraudulent manipulation of raw data to create apparently new structures</a:t>
            </a:r>
          </a:p>
        </p:txBody>
      </p:sp>
      <p:sp>
        <p:nvSpPr>
          <p:cNvPr id="22537" name="TextBox 7"/>
          <p:cNvSpPr txBox="1">
            <a:spLocks noChangeArrowheads="1"/>
          </p:cNvSpPr>
          <p:nvPr/>
        </p:nvSpPr>
        <p:spPr bwMode="auto">
          <a:xfrm>
            <a:off x="768953" y="5427663"/>
            <a:ext cx="31861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9pPr>
          </a:lstStyle>
          <a:p>
            <a:pPr algn="l" defTabSz="457200" eaLnBrk="1" hangingPunct="1"/>
            <a:r>
              <a:rPr lang="en-GB" sz="1800">
                <a:solidFill>
                  <a:prstClr val="black"/>
                </a:solidFill>
                <a:cs typeface="+mn-cs"/>
              </a:rPr>
              <a:t>A risk of exposing raw data – makes it possible for more believable fraud</a:t>
            </a:r>
          </a:p>
        </p:txBody>
      </p:sp>
      <p:sp>
        <p:nvSpPr>
          <p:cNvPr id="22538" name="TextBox 8"/>
          <p:cNvSpPr txBox="1">
            <a:spLocks noChangeArrowheads="1"/>
          </p:cNvSpPr>
          <p:nvPr/>
        </p:nvSpPr>
        <p:spPr bwMode="auto">
          <a:xfrm>
            <a:off x="807053" y="3854450"/>
            <a:ext cx="2971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9pPr>
          </a:lstStyle>
          <a:p>
            <a:pPr algn="l" defTabSz="457200" eaLnBrk="1" hangingPunct="1"/>
            <a:r>
              <a:rPr lang="en-GB" sz="1800" dirty="0">
                <a:solidFill>
                  <a:prstClr val="black"/>
                </a:solidFill>
                <a:cs typeface="+mn-cs"/>
              </a:rPr>
              <a:t>Detected by comparisons of detailed and raw data</a:t>
            </a:r>
          </a:p>
        </p:txBody>
      </p:sp>
      <p:sp>
        <p:nvSpPr>
          <p:cNvPr id="22540" name="TextBox 10"/>
          <p:cNvSpPr txBox="1">
            <a:spLocks noChangeArrowheads="1"/>
          </p:cNvSpPr>
          <p:nvPr/>
        </p:nvSpPr>
        <p:spPr bwMode="auto">
          <a:xfrm>
            <a:off x="91200" y="156650"/>
            <a:ext cx="63460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80" charset="0"/>
                <a:ea typeface="ＭＳ Ｐゴシック" pitchFamily="80" charset="-128"/>
              </a:defRPr>
            </a:lvl9pPr>
          </a:lstStyle>
          <a:p>
            <a:pPr algn="l" defTabSz="457200" eaLnBrk="1" hangingPunct="1"/>
            <a:r>
              <a:rPr lang="en-US" sz="2400" i="1" dirty="0">
                <a:solidFill>
                  <a:srgbClr xmlns:mc="http://schemas.openxmlformats.org/markup-compatibility/2006" xmlns:a14="http://schemas.microsoft.com/office/drawing/2010/main" val="3366FF" mc:Ignorable=""/>
                </a:solidFill>
                <a:cs typeface="+mn-cs"/>
              </a:rPr>
              <a:t>Problematic reproducibility, Lack of detail, </a:t>
            </a:r>
            <a:r>
              <a:rPr lang="en-US" sz="2400" i="1" dirty="0" smtClean="0">
                <a:solidFill>
                  <a:srgbClr xmlns:mc="http://schemas.openxmlformats.org/markup-compatibility/2006" xmlns:a14="http://schemas.microsoft.com/office/drawing/2010/main" val="3366FF" mc:Ignorable=""/>
                </a:solidFill>
                <a:cs typeface="+mn-cs"/>
              </a:rPr>
              <a:t>Fraud?</a:t>
            </a:r>
            <a:endParaRPr lang="en-US" sz="2400" i="1" dirty="0">
              <a:solidFill>
                <a:srgbClr xmlns:mc="http://schemas.openxmlformats.org/markup-compatibility/2006" xmlns:a14="http://schemas.microsoft.com/office/drawing/2010/main" val="3366FF" mc:Ignorable=""/>
              </a:solidFill>
              <a:cs typeface="+mn-cs"/>
            </a:endParaRPr>
          </a:p>
        </p:txBody>
      </p:sp>
      <p:sp>
        <p:nvSpPr>
          <p:cNvPr id="22530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48240" y="3376613"/>
            <a:ext cx="3554413" cy="3003550"/>
          </a:xfrm>
          <a:custGeom>
            <a:avLst/>
            <a:gdLst>
              <a:gd name="T0" fmla="+- 0 22645 13448"/>
              <a:gd name="T1" fmla="*/ T0 w 9873"/>
              <a:gd name="T2" fmla="+- 0 6543 5816"/>
              <a:gd name="T3" fmla="*/ 6543 h 8343"/>
              <a:gd name="T4" fmla="+- 0 22165 13448"/>
              <a:gd name="T5" fmla="*/ T4 w 9873"/>
              <a:gd name="T6" fmla="+- 0 6229 5816"/>
              <a:gd name="T7" fmla="*/ 6229 h 8343"/>
              <a:gd name="T8" fmla="+- 0 19731 13448"/>
              <a:gd name="T9" fmla="*/ T8 w 9873"/>
              <a:gd name="T10" fmla="+- 0 5876 5816"/>
              <a:gd name="T11" fmla="*/ 5876 h 8343"/>
              <a:gd name="T12" fmla="+- 0 14287 13448"/>
              <a:gd name="T13" fmla="*/ T12 w 9873"/>
              <a:gd name="T14" fmla="+- 0 7264 5816"/>
              <a:gd name="T15" fmla="*/ 7264 h 8343"/>
              <a:gd name="T16" fmla="+- 0 13475 13448"/>
              <a:gd name="T17" fmla="*/ T16 w 9873"/>
              <a:gd name="T18" fmla="+- 0 8675 5816"/>
              <a:gd name="T19" fmla="*/ 8675 h 8343"/>
              <a:gd name="T20" fmla="+- 0 14884 13448"/>
              <a:gd name="T21" fmla="*/ T20 w 9873"/>
              <a:gd name="T22" fmla="+- 0 9734 5816"/>
              <a:gd name="T23" fmla="*/ 9734 h 8343"/>
              <a:gd name="T24" fmla="+- 0 19914 13448"/>
              <a:gd name="T25" fmla="*/ T24 w 9873"/>
              <a:gd name="T26" fmla="+- 0 9750 5816"/>
              <a:gd name="T27" fmla="*/ 9750 h 8343"/>
              <a:gd name="T28" fmla="+- 0 22787 13448"/>
              <a:gd name="T29" fmla="*/ T28 w 9873"/>
              <a:gd name="T30" fmla="+- 0 7994 5816"/>
              <a:gd name="T31" fmla="*/ 7994 h 8343"/>
              <a:gd name="T32" fmla="+- 0 23271 13448"/>
              <a:gd name="T33" fmla="*/ T32 w 9873"/>
              <a:gd name="T34" fmla="+- 0 6523 5816"/>
              <a:gd name="T35" fmla="*/ 6523 h 8343"/>
              <a:gd name="T36" fmla="+- 0 21768 13448"/>
              <a:gd name="T37" fmla="*/ T36 w 9873"/>
              <a:gd name="T38" fmla="+- 0 5861 5816"/>
              <a:gd name="T39" fmla="*/ 5861 h 8343"/>
              <a:gd name="T40" fmla="+- 0 21747 13448"/>
              <a:gd name="T41" fmla="*/ T40 w 9873"/>
              <a:gd name="T42" fmla="+- 0 5943 5816"/>
              <a:gd name="T43" fmla="*/ 5943 h 8343"/>
              <a:gd name="T44" fmla="+- 0 22518 13448"/>
              <a:gd name="T45" fmla="*/ T44 w 9873"/>
              <a:gd name="T46" fmla="+- 0 6034 5816"/>
              <a:gd name="T47" fmla="*/ 6034 h 8343"/>
              <a:gd name="T48" fmla="+- 0 23167 13448"/>
              <a:gd name="T49" fmla="*/ T48 w 9873"/>
              <a:gd name="T50" fmla="+- 0 6029 5816"/>
              <a:gd name="T51" fmla="*/ 6029 h 8343"/>
              <a:gd name="T52" fmla="+- 0 22111 13448"/>
              <a:gd name="T53" fmla="*/ T52 w 9873"/>
              <a:gd name="T54" fmla="+- 0 9200 5816"/>
              <a:gd name="T55" fmla="*/ 9200 h 8343"/>
              <a:gd name="T56" fmla="+- 0 20164 13448"/>
              <a:gd name="T57" fmla="*/ T56 w 9873"/>
              <a:gd name="T58" fmla="+- 0 8774 5816"/>
              <a:gd name="T59" fmla="*/ 8774 h 8343"/>
              <a:gd name="T60" fmla="+- 0 16910 13448"/>
              <a:gd name="T61" fmla="*/ T60 w 9873"/>
              <a:gd name="T62" fmla="+- 0 9832 5816"/>
              <a:gd name="T63" fmla="*/ 9832 h 8343"/>
              <a:gd name="T64" fmla="+- 0 14749 13448"/>
              <a:gd name="T65" fmla="*/ T64 w 9873"/>
              <a:gd name="T66" fmla="+- 0 11410 5816"/>
              <a:gd name="T67" fmla="*/ 11410 h 8343"/>
              <a:gd name="T68" fmla="+- 0 14694 13448"/>
              <a:gd name="T69" fmla="*/ T68 w 9873"/>
              <a:gd name="T70" fmla="+- 0 13277 5816"/>
              <a:gd name="T71" fmla="*/ 13277 h 8343"/>
              <a:gd name="T72" fmla="+- 0 17736 13448"/>
              <a:gd name="T73" fmla="*/ T72 w 9873"/>
              <a:gd name="T74" fmla="+- 0 14158 5816"/>
              <a:gd name="T75" fmla="*/ 14158 h 8343"/>
              <a:gd name="T76" fmla="+- 0 22002 13448"/>
              <a:gd name="T77" fmla="*/ T76 w 9873"/>
              <a:gd name="T78" fmla="+- 0 12644 5816"/>
              <a:gd name="T79" fmla="*/ 12644 h 8343"/>
              <a:gd name="T80" fmla="+- 0 23000 13448"/>
              <a:gd name="T81" fmla="*/ T80 w 9873"/>
              <a:gd name="T82" fmla="+- 0 10443 5816"/>
              <a:gd name="T83" fmla="*/ 10443 h 8343"/>
              <a:gd name="T84" fmla="+- 0 21559 13448"/>
              <a:gd name="T85" fmla="*/ T84 w 9873"/>
              <a:gd name="T86" fmla="+- 0 9011 5816"/>
              <a:gd name="T87" fmla="*/ 9011 h 8343"/>
              <a:gd name="T88" fmla="+- 0 20322 13448"/>
              <a:gd name="T89" fmla="*/ T88 w 9873"/>
              <a:gd name="T90" fmla="+- 0 9271 5816"/>
              <a:gd name="T91" fmla="*/ 9271 h 8343"/>
              <a:gd name="T92" fmla="+- 0 20657 13448"/>
              <a:gd name="T93" fmla="*/ T92 w 9873"/>
              <a:gd name="T94" fmla="+- 0 9410 5816"/>
              <a:gd name="T95" fmla="*/ 9410 h 8343"/>
              <a:gd name="T96" fmla="+- 0 22830 13448"/>
              <a:gd name="T97" fmla="*/ T96 w 9873"/>
              <a:gd name="T98" fmla="+- 0 9162 5816"/>
              <a:gd name="T99" fmla="*/ 9162 h 834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</a:cxnLst>
            <a:rect l="0" t="0" r="r" b="b"/>
            <a:pathLst>
              <a:path w="9873" h="8343" extrusionOk="0">
                <a:moveTo>
                  <a:pt x="9197" y="727"/>
                </a:moveTo>
                <a:cubicBezTo>
                  <a:pt x="9037" y="604"/>
                  <a:pt x="8920" y="497"/>
                  <a:pt x="8717" y="413"/>
                </a:cubicBezTo>
                <a:cubicBezTo>
                  <a:pt x="7976" y="107"/>
                  <a:pt x="7071" y="72"/>
                  <a:pt x="6283" y="60"/>
                </a:cubicBezTo>
                <a:cubicBezTo>
                  <a:pt x="4462" y="33"/>
                  <a:pt x="2349" y="344"/>
                  <a:pt x="839" y="1448"/>
                </a:cubicBezTo>
                <a:cubicBezTo>
                  <a:pt x="412" y="1760"/>
                  <a:pt x="-124" y="2271"/>
                  <a:pt x="27" y="2859"/>
                </a:cubicBezTo>
                <a:cubicBezTo>
                  <a:pt x="179" y="3450"/>
                  <a:pt x="924" y="3743"/>
                  <a:pt x="1436" y="3918"/>
                </a:cubicBezTo>
                <a:cubicBezTo>
                  <a:pt x="3063" y="4475"/>
                  <a:pt x="4833" y="4453"/>
                  <a:pt x="6466" y="3934"/>
                </a:cubicBezTo>
                <a:cubicBezTo>
                  <a:pt x="7515" y="3601"/>
                  <a:pt x="8612" y="3025"/>
                  <a:pt x="9339" y="2178"/>
                </a:cubicBezTo>
                <a:cubicBezTo>
                  <a:pt x="9665" y="1798"/>
                  <a:pt x="10000" y="1224"/>
                  <a:pt x="9823" y="707"/>
                </a:cubicBezTo>
                <a:cubicBezTo>
                  <a:pt x="9656" y="218"/>
                  <a:pt x="8803" y="-177"/>
                  <a:pt x="8320" y="45"/>
                </a:cubicBezTo>
                <a:cubicBezTo>
                  <a:pt x="8286" y="61"/>
                  <a:pt x="8332" y="111"/>
                  <a:pt x="8299" y="127"/>
                </a:cubicBezTo>
                <a:cubicBezTo>
                  <a:pt x="8558" y="178"/>
                  <a:pt x="8800" y="212"/>
                  <a:pt x="9070" y="218"/>
                </a:cubicBezTo>
                <a:cubicBezTo>
                  <a:pt x="9287" y="223"/>
                  <a:pt x="9502" y="217"/>
                  <a:pt x="9719" y="213"/>
                </a:cubicBezTo>
              </a:path>
              <a:path w="9873" h="8343" extrusionOk="0">
                <a:moveTo>
                  <a:pt x="8663" y="3384"/>
                </a:moveTo>
                <a:cubicBezTo>
                  <a:pt x="8059" y="2996"/>
                  <a:pt x="7432" y="2919"/>
                  <a:pt x="6716" y="2958"/>
                </a:cubicBezTo>
                <a:cubicBezTo>
                  <a:pt x="5590" y="3020"/>
                  <a:pt x="4452" y="3515"/>
                  <a:pt x="3462" y="4016"/>
                </a:cubicBezTo>
                <a:cubicBezTo>
                  <a:pt x="2685" y="4409"/>
                  <a:pt x="1850" y="4901"/>
                  <a:pt x="1301" y="5594"/>
                </a:cubicBezTo>
                <a:cubicBezTo>
                  <a:pt x="848" y="6165"/>
                  <a:pt x="737" y="6891"/>
                  <a:pt x="1246" y="7461"/>
                </a:cubicBezTo>
                <a:cubicBezTo>
                  <a:pt x="1978" y="8280"/>
                  <a:pt x="3271" y="8356"/>
                  <a:pt x="4288" y="8342"/>
                </a:cubicBezTo>
                <a:cubicBezTo>
                  <a:pt x="5807" y="8322"/>
                  <a:pt x="7472" y="7974"/>
                  <a:pt x="8554" y="6828"/>
                </a:cubicBezTo>
                <a:cubicBezTo>
                  <a:pt x="9085" y="6265"/>
                  <a:pt x="9612" y="5434"/>
                  <a:pt x="9552" y="4627"/>
                </a:cubicBezTo>
                <a:cubicBezTo>
                  <a:pt x="9497" y="3883"/>
                  <a:pt x="8786" y="3357"/>
                  <a:pt x="8111" y="3195"/>
                </a:cubicBezTo>
                <a:cubicBezTo>
                  <a:pt x="7628" y="3079"/>
                  <a:pt x="7223" y="3146"/>
                  <a:pt x="6874" y="3455"/>
                </a:cubicBezTo>
                <a:cubicBezTo>
                  <a:pt x="6989" y="3504"/>
                  <a:pt x="7039" y="3579"/>
                  <a:pt x="7209" y="3594"/>
                </a:cubicBezTo>
                <a:cubicBezTo>
                  <a:pt x="7927" y="3659"/>
                  <a:pt x="8683" y="3487"/>
                  <a:pt x="9382" y="3346"/>
                </a:cubicBezTo>
              </a:path>
            </a:pathLst>
          </a:custGeom>
          <a:noFill/>
          <a:ln w="19050" cap="rnd">
            <a:solidFill>
              <a:srgbClr xmlns:mc="http://schemas.openxmlformats.org/markup-compatibility/2006" xmlns:a14="http://schemas.microsoft.com/office/drawing/2010/main" val="FF0000" mc:Ignorable="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200" eaLnBrk="1" hangingPunct="1"/>
            <a:endParaRPr lang="en-GB" sz="1800">
              <a:solidFill>
                <a:prstClr val="black"/>
              </a:solidFill>
              <a:latin typeface="Arial" charset="0"/>
              <a:ea typeface="ＭＳ Ｐゴシック" pitchFamily="80" charset="-128"/>
              <a:cs typeface="+mn-cs"/>
            </a:endParaRPr>
          </a:p>
        </p:txBody>
      </p:sp>
      <p:sp>
        <p:nvSpPr>
          <p:cNvPr id="22531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314950" y="433388"/>
            <a:ext cx="3632200" cy="1571625"/>
          </a:xfrm>
          <a:custGeom>
            <a:avLst/>
            <a:gdLst>
              <a:gd name="T0" fmla="+- 0 23035 13811"/>
              <a:gd name="T1" fmla="*/ T0 w 10091"/>
              <a:gd name="T2" fmla="+- 0 3248 2156"/>
              <a:gd name="T3" fmla="*/ 3248 h 4368"/>
              <a:gd name="T4" fmla="+- 0 23042 13811"/>
              <a:gd name="T5" fmla="*/ T4 w 10091"/>
              <a:gd name="T6" fmla="+- 0 3215 2156"/>
              <a:gd name="T7" fmla="*/ 3215 h 4368"/>
              <a:gd name="T8" fmla="+- 0 23125 13811"/>
              <a:gd name="T9" fmla="*/ T8 w 10091"/>
              <a:gd name="T10" fmla="+- 0 3187 2156"/>
              <a:gd name="T11" fmla="*/ 3187 h 4368"/>
              <a:gd name="T12" fmla="+- 0 23123 13811"/>
              <a:gd name="T13" fmla="*/ T12 w 10091"/>
              <a:gd name="T14" fmla="+- 0 3152 2156"/>
              <a:gd name="T15" fmla="*/ 3152 h 4368"/>
              <a:gd name="T16" fmla="+- 0 23114 13811"/>
              <a:gd name="T17" fmla="*/ T16 w 10091"/>
              <a:gd name="T18" fmla="+- 0 2970 2156"/>
              <a:gd name="T19" fmla="*/ 2970 h 4368"/>
              <a:gd name="T20" fmla="+- 0 23029 13811"/>
              <a:gd name="T21" fmla="*/ T20 w 10091"/>
              <a:gd name="T22" fmla="+- 0 2917 2156"/>
              <a:gd name="T23" fmla="*/ 2917 h 4368"/>
              <a:gd name="T24" fmla="+- 0 22865 13811"/>
              <a:gd name="T25" fmla="*/ T24 w 10091"/>
              <a:gd name="T26" fmla="+- 0 2809 2156"/>
              <a:gd name="T27" fmla="*/ 2809 h 4368"/>
              <a:gd name="T28" fmla="+- 0 21872 13811"/>
              <a:gd name="T29" fmla="*/ T28 w 10091"/>
              <a:gd name="T30" fmla="+- 0 2156 2156"/>
              <a:gd name="T31" fmla="*/ 2156 h 4368"/>
              <a:gd name="T32" fmla="+- 0 20285 13811"/>
              <a:gd name="T33" fmla="*/ T32 w 10091"/>
              <a:gd name="T34" fmla="+- 0 2130 2156"/>
              <a:gd name="T35" fmla="*/ 2130 h 4368"/>
              <a:gd name="T36" fmla="+- 0 19151 13811"/>
              <a:gd name="T37" fmla="*/ T36 w 10091"/>
              <a:gd name="T38" fmla="+- 0 2158 2156"/>
              <a:gd name="T39" fmla="*/ 2158 h 4368"/>
              <a:gd name="T40" fmla="+- 0 17824 13811"/>
              <a:gd name="T41" fmla="*/ T40 w 10091"/>
              <a:gd name="T42" fmla="+- 0 2191 2156"/>
              <a:gd name="T43" fmla="*/ 2191 h 4368"/>
              <a:gd name="T44" fmla="+- 0 16521 13811"/>
              <a:gd name="T45" fmla="*/ T44 w 10091"/>
              <a:gd name="T46" fmla="+- 0 2498 2156"/>
              <a:gd name="T47" fmla="*/ 2498 h 4368"/>
              <a:gd name="T48" fmla="+- 0 15362 13811"/>
              <a:gd name="T49" fmla="*/ T48 w 10091"/>
              <a:gd name="T50" fmla="+- 0 3155 2156"/>
              <a:gd name="T51" fmla="*/ 3155 h 4368"/>
              <a:gd name="T52" fmla="+- 0 14804 13811"/>
              <a:gd name="T53" fmla="*/ T52 w 10091"/>
              <a:gd name="T54" fmla="+- 0 3471 2156"/>
              <a:gd name="T55" fmla="*/ 3471 h 4368"/>
              <a:gd name="T56" fmla="+- 0 14060 13811"/>
              <a:gd name="T57" fmla="*/ T56 w 10091"/>
              <a:gd name="T58" fmla="+- 0 3994 2156"/>
              <a:gd name="T59" fmla="*/ 3994 h 4368"/>
              <a:gd name="T60" fmla="+- 0 13866 13811"/>
              <a:gd name="T61" fmla="*/ T60 w 10091"/>
              <a:gd name="T62" fmla="+- 0 4649 2156"/>
              <a:gd name="T63" fmla="*/ 4649 h 4368"/>
              <a:gd name="T64" fmla="+- 0 13657 13811"/>
              <a:gd name="T65" fmla="*/ T64 w 10091"/>
              <a:gd name="T66" fmla="+- 0 5354 2156"/>
              <a:gd name="T67" fmla="*/ 5354 h 4368"/>
              <a:gd name="T68" fmla="+- 0 14196 13811"/>
              <a:gd name="T69" fmla="*/ T68 w 10091"/>
              <a:gd name="T70" fmla="+- 0 5934 2156"/>
              <a:gd name="T71" fmla="*/ 5934 h 4368"/>
              <a:gd name="T72" fmla="+- 0 14807 13811"/>
              <a:gd name="T73" fmla="*/ T72 w 10091"/>
              <a:gd name="T74" fmla="+- 0 6194 2156"/>
              <a:gd name="T75" fmla="*/ 6194 h 4368"/>
              <a:gd name="T76" fmla="+- 0 15919 13811"/>
              <a:gd name="T77" fmla="*/ T76 w 10091"/>
              <a:gd name="T78" fmla="+- 0 6667 2156"/>
              <a:gd name="T79" fmla="*/ 6667 h 4368"/>
              <a:gd name="T80" fmla="+- 0 17294 13811"/>
              <a:gd name="T81" fmla="*/ T80 w 10091"/>
              <a:gd name="T82" fmla="+- 0 6559 2156"/>
              <a:gd name="T83" fmla="*/ 6559 h 4368"/>
              <a:gd name="T84" fmla="+- 0 18469 13811"/>
              <a:gd name="T85" fmla="*/ T84 w 10091"/>
              <a:gd name="T86" fmla="+- 0 6467 2156"/>
              <a:gd name="T87" fmla="*/ 6467 h 4368"/>
              <a:gd name="T88" fmla="+- 0 19699 13811"/>
              <a:gd name="T89" fmla="*/ T88 w 10091"/>
              <a:gd name="T90" fmla="+- 0 6370 2156"/>
              <a:gd name="T91" fmla="*/ 6370 h 4368"/>
              <a:gd name="T92" fmla="+- 0 20992 13811"/>
              <a:gd name="T93" fmla="*/ T92 w 10091"/>
              <a:gd name="T94" fmla="+- 0 6116 2156"/>
              <a:gd name="T95" fmla="*/ 6116 h 4368"/>
              <a:gd name="T96" fmla="+- 0 22108 13811"/>
              <a:gd name="T97" fmla="*/ T96 w 10091"/>
              <a:gd name="T98" fmla="+- 0 5575 2156"/>
              <a:gd name="T99" fmla="*/ 5575 h 4368"/>
              <a:gd name="T100" fmla="+- 0 22754 13811"/>
              <a:gd name="T101" fmla="*/ T100 w 10091"/>
              <a:gd name="T102" fmla="+- 0 5262 2156"/>
              <a:gd name="T103" fmla="*/ 5262 h 4368"/>
              <a:gd name="T104" fmla="+- 0 23522 13811"/>
              <a:gd name="T105" fmla="*/ T104 w 10091"/>
              <a:gd name="T106" fmla="+- 0 4736 2156"/>
              <a:gd name="T107" fmla="*/ 4736 h 4368"/>
              <a:gd name="T108" fmla="+- 0 23822 13811"/>
              <a:gd name="T109" fmla="*/ T108 w 10091"/>
              <a:gd name="T110" fmla="+- 0 4057 2156"/>
              <a:gd name="T111" fmla="*/ 4057 h 4368"/>
              <a:gd name="T112" fmla="+- 0 24046 13811"/>
              <a:gd name="T113" fmla="*/ T112 w 10091"/>
              <a:gd name="T114" fmla="+- 0 3550 2156"/>
              <a:gd name="T115" fmla="*/ 3550 h 4368"/>
              <a:gd name="T116" fmla="+- 0 23709 13811"/>
              <a:gd name="T117" fmla="*/ T116 w 10091"/>
              <a:gd name="T118" fmla="+- 0 3057 2156"/>
              <a:gd name="T119" fmla="*/ 3057 h 4368"/>
              <a:gd name="T120" fmla="+- 0 23220 13811"/>
              <a:gd name="T121" fmla="*/ T120 w 10091"/>
              <a:gd name="T122" fmla="+- 0 2885 2156"/>
              <a:gd name="T123" fmla="*/ 2885 h 4368"/>
              <a:gd name="T124" fmla="+- 0 23062 13811"/>
              <a:gd name="T125" fmla="*/ T124 w 10091"/>
              <a:gd name="T126" fmla="+- 0 2829 2156"/>
              <a:gd name="T127" fmla="*/ 2829 h 4368"/>
              <a:gd name="T128" fmla="+- 0 22920 13811"/>
              <a:gd name="T129" fmla="*/ T128 w 10091"/>
              <a:gd name="T130" fmla="+- 0 2837 2156"/>
              <a:gd name="T131" fmla="*/ 2837 h 4368"/>
              <a:gd name="T132" fmla="+- 0 22765 13811"/>
              <a:gd name="T133" fmla="*/ T132 w 10091"/>
              <a:gd name="T134" fmla="+- 0 2817 2156"/>
              <a:gd name="T135" fmla="*/ 2817 h 4368"/>
              <a:gd name="T136" fmla="+- 0 22790 13811"/>
              <a:gd name="T137" fmla="*/ T136 w 10091"/>
              <a:gd name="T138" fmla="+- 0 2825 2156"/>
              <a:gd name="T139" fmla="*/ 2825 h 4368"/>
              <a:gd name="T140" fmla="+- 0 22850 13811"/>
              <a:gd name="T141" fmla="*/ T140 w 10091"/>
              <a:gd name="T142" fmla="+- 0 2867 2156"/>
              <a:gd name="T143" fmla="*/ 2867 h 4368"/>
              <a:gd name="T144" fmla="+- 0 22896 13811"/>
              <a:gd name="T145" fmla="*/ T144 w 10091"/>
              <a:gd name="T146" fmla="+- 0 2876 2156"/>
              <a:gd name="T147" fmla="*/ 2876 h 4368"/>
              <a:gd name="T148" fmla="+- 0 23109 13811"/>
              <a:gd name="T149" fmla="*/ T148 w 10091"/>
              <a:gd name="T150" fmla="+- 0 2917 2156"/>
              <a:gd name="T151" fmla="*/ 2917 h 4368"/>
              <a:gd name="T152" fmla="+- 0 23317 13811"/>
              <a:gd name="T153" fmla="*/ T152 w 10091"/>
              <a:gd name="T154" fmla="+- 0 2930 2156"/>
              <a:gd name="T155" fmla="*/ 2930 h 4368"/>
              <a:gd name="T156" fmla="+- 0 23534 13811"/>
              <a:gd name="T157" fmla="*/ T156 w 10091"/>
              <a:gd name="T158" fmla="+- 0 2943 2156"/>
              <a:gd name="T159" fmla="*/ 2943 h 436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</a:cxnLst>
            <a:rect l="0" t="0" r="r" b="b"/>
            <a:pathLst>
              <a:path w="10091" h="4368" extrusionOk="0">
                <a:moveTo>
                  <a:pt x="9224" y="1092"/>
                </a:moveTo>
                <a:cubicBezTo>
                  <a:pt x="9231" y="1059"/>
                  <a:pt x="9314" y="1031"/>
                  <a:pt x="9312" y="996"/>
                </a:cubicBezTo>
                <a:cubicBezTo>
                  <a:pt x="9303" y="814"/>
                  <a:pt x="9218" y="761"/>
                  <a:pt x="9054" y="653"/>
                </a:cubicBezTo>
                <a:cubicBezTo>
                  <a:pt x="8061" y="0"/>
                  <a:pt x="6474" y="-26"/>
                  <a:pt x="5340" y="2"/>
                </a:cubicBezTo>
                <a:cubicBezTo>
                  <a:pt x="4013" y="35"/>
                  <a:pt x="2710" y="342"/>
                  <a:pt x="1551" y="999"/>
                </a:cubicBezTo>
                <a:cubicBezTo>
                  <a:pt x="993" y="1315"/>
                  <a:pt x="249" y="1838"/>
                  <a:pt x="55" y="2493"/>
                </a:cubicBezTo>
                <a:cubicBezTo>
                  <a:pt x="-154" y="3198"/>
                  <a:pt x="385" y="3778"/>
                  <a:pt x="996" y="4038"/>
                </a:cubicBezTo>
                <a:cubicBezTo>
                  <a:pt x="2108" y="4511"/>
                  <a:pt x="3483" y="4403"/>
                  <a:pt x="4658" y="4311"/>
                </a:cubicBezTo>
                <a:cubicBezTo>
                  <a:pt x="5888" y="4214"/>
                  <a:pt x="7181" y="3960"/>
                  <a:pt x="8297" y="3419"/>
                </a:cubicBezTo>
                <a:cubicBezTo>
                  <a:pt x="8943" y="3106"/>
                  <a:pt x="9711" y="2580"/>
                  <a:pt x="10011" y="1901"/>
                </a:cubicBezTo>
                <a:cubicBezTo>
                  <a:pt x="10235" y="1394"/>
                  <a:pt x="9898" y="901"/>
                  <a:pt x="9409" y="729"/>
                </a:cubicBezTo>
                <a:cubicBezTo>
                  <a:pt x="9251" y="673"/>
                  <a:pt x="9109" y="681"/>
                  <a:pt x="8954" y="661"/>
                </a:cubicBezTo>
                <a:cubicBezTo>
                  <a:pt x="8979" y="669"/>
                  <a:pt x="9039" y="711"/>
                  <a:pt x="9085" y="720"/>
                </a:cubicBezTo>
                <a:cubicBezTo>
                  <a:pt x="9298" y="761"/>
                  <a:pt x="9506" y="774"/>
                  <a:pt x="9723" y="787"/>
                </a:cubicBezTo>
              </a:path>
            </a:pathLst>
          </a:custGeom>
          <a:noFill/>
          <a:ln w="19050" cap="rnd">
            <a:solidFill>
              <a:srgbClr xmlns:mc="http://schemas.openxmlformats.org/markup-compatibility/2006" xmlns:a14="http://schemas.microsoft.com/office/drawing/2010/main" val="FF0000" mc:Ignorable="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200" eaLnBrk="1" hangingPunct="1"/>
            <a:endParaRPr lang="en-GB" sz="1800">
              <a:solidFill>
                <a:prstClr val="black"/>
              </a:solidFill>
              <a:latin typeface="Arial" charset="0"/>
              <a:ea typeface="ＭＳ Ｐゴシック" pitchFamily="80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7326-B3E9-4080-B367-474698366E05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2615648"/>
            <a:ext cx="3705225" cy="377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1800" y="1034534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/>
            <a:r>
              <a:rPr lang="en-GB" sz="2400" b="1" i="1" dirty="0" smtClean="0">
                <a:solidFill>
                  <a:prstClr val="black"/>
                </a:solidFill>
                <a:latin typeface="Arial" charset="0"/>
                <a:ea typeface="ＭＳ Ｐゴシック" pitchFamily="80" charset="-128"/>
                <a:cs typeface="+mn-cs"/>
              </a:rPr>
              <a:t>Crystal Gate</a:t>
            </a:r>
            <a:endParaRPr lang="en-GB" sz="2400" b="1" i="1" dirty="0">
              <a:solidFill>
                <a:prstClr val="black"/>
              </a:solidFill>
              <a:latin typeface="Arial" charset="0"/>
              <a:ea typeface="ＭＳ Ｐゴシック" pitchFamily="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3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X-ray Crystallography in a Nutshell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324350" cy="41148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Take a sample of a crystalline solid (or “crystal”)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Bombard the sample with beams of X-rays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Record the angle and intensity of all diffracted X-ray beams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Deduce 3-dimensional model of electron density within the crystal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Calculate atom positions, chemical bonds, etc</a:t>
            </a:r>
            <a:r>
              <a:rPr lang="en-US" sz="2200" dirty="0" smtClean="0"/>
              <a:t>…</a:t>
            </a:r>
            <a:endParaRPr lang="en-GB" sz="22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0C1-1EEE-2C43-83DE-03A669FE7D8D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6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7593" r="-17593"/>
          <a:stretch>
            <a:fillRect/>
          </a:stretch>
        </p:blipFill>
        <p:spPr>
          <a:xfrm>
            <a:off x="4648200" y="1818859"/>
            <a:ext cx="4171950" cy="4114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05400" y="5909846"/>
            <a:ext cx="327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http://upload.wikimedia.org/wikipedia/commons/4/4a/2D_x-ray_diffractometer_at_University_of_Helsinki_in_English.JPG</a:t>
            </a:r>
            <a:endParaRPr lang="en-GB" sz="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9" descr="1.png"/>
          <p:cNvPicPr>
            <a:picLocks noChangeAspect="1"/>
          </p:cNvPicPr>
          <p:nvPr/>
        </p:nvPicPr>
        <p:blipFill>
          <a:blip r:embed="rId2"/>
          <a:srcRect l="-2327" r="-2328"/>
          <a:stretch>
            <a:fillRect/>
          </a:stretch>
        </p:blipFill>
        <p:spPr bwMode="auto">
          <a:xfrm>
            <a:off x="5638800" y="990600"/>
            <a:ext cx="2667000" cy="553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 </a:t>
            </a:r>
            <a:r>
              <a:rPr lang="en-GB" dirty="0" err="1" smtClean="0"/>
              <a:t>oreChem</a:t>
            </a:r>
            <a:r>
              <a:rPr lang="en-GB" dirty="0" smtClean="0"/>
              <a:t> Plan for eCrystals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0C1-1EEE-2C43-83DE-03A669FE7D8D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33353" t="1273" r="-33353"/>
          <a:stretch>
            <a:fillRect/>
          </a:stretch>
        </p:blipFill>
        <p:spPr>
          <a:xfrm>
            <a:off x="323850" y="1752600"/>
            <a:ext cx="4171950" cy="4062413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 bwMode="auto">
          <a:xfrm>
            <a:off x="3810000" y="3200400"/>
            <a:ext cx="1800000" cy="1080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San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0" y="6490156"/>
            <a:ext cx="3200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</a:t>
            </a:r>
            <a:r>
              <a:rPr lang="en-US" sz="800" dirty="0" err="1" smtClean="0"/>
              <a:t>ecrystals.chem.soton.ac.uk/plan.rdf</a:t>
            </a:r>
            <a:endParaRPr lang="en-GB" sz="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5200" i="1" dirty="0" smtClean="0"/>
              <a:t>“Water, water, everywhere,</a:t>
            </a:r>
            <a:br>
              <a:rPr lang="en-GB" sz="5200" i="1" dirty="0" smtClean="0"/>
            </a:br>
            <a:r>
              <a:rPr lang="en-GB" sz="5200" i="1" dirty="0" smtClean="0"/>
              <a:t>Nor any drop to drink.”</a:t>
            </a:r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>Samuel Taylor Coleridge </a:t>
            </a:r>
            <a:r>
              <a:rPr lang="en-US" sz="1400" dirty="0" smtClean="0"/>
              <a:t>–</a:t>
            </a:r>
            <a:r>
              <a:rPr lang="en-GB" sz="1400" dirty="0" smtClean="0"/>
              <a:t> The Rime of the Ancient Mariner (1798)</a:t>
            </a:r>
            <a:endParaRPr lang="en-GB" sz="14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308725"/>
            <a:ext cx="1905000" cy="457200"/>
          </a:xfrm>
        </p:spPr>
        <p:txBody>
          <a:bodyPr/>
          <a:lstStyle/>
          <a:p>
            <a:fld id="{685308A1-82F3-7142-9D0A-CB217B42AC4B}" type="slidenum">
              <a:rPr lang="en-GB" smtClean="0"/>
              <a:pPr/>
              <a:t>5</a:t>
            </a:fld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eCrystal</a:t>
            </a:r>
            <a:r>
              <a:rPr lang="en-GB" dirty="0" smtClean="0"/>
              <a:t> #29 + </a:t>
            </a:r>
            <a:r>
              <a:rPr lang="en-GB" dirty="0" err="1" smtClean="0"/>
              <a:t>oreChem</a:t>
            </a:r>
            <a:endParaRPr lang="en-GB" dirty="0"/>
          </a:p>
        </p:txBody>
      </p:sp>
      <p:pic>
        <p:nvPicPr>
          <p:cNvPr id="9" name="Content Placeholder 8" descr="ecrystal_29_all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3919" r="-23919"/>
          <a:stretch>
            <a:fillRect/>
          </a:stretch>
        </p:blipFill>
        <p:spPr>
          <a:xfrm>
            <a:off x="4648200" y="1804214"/>
            <a:ext cx="4171950" cy="4114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0C1-1EEE-2C43-83DE-03A669FE7D8D}" type="slidenum">
              <a:rPr lang="en-GB" smtClean="0"/>
              <a:pPr/>
              <a:t>50</a:t>
            </a:fld>
            <a:endParaRPr lang="en-GB"/>
          </a:p>
        </p:txBody>
      </p:sp>
      <p:pic>
        <p:nvPicPr>
          <p:cNvPr id="8" name="Content Placeholder 5" descr="bis(N,N'-bis(3,5-dinitrophenyl)isophthalamide)tetra-n-butylammoniumfluoride) - eCrystals - University of Southampton_1281280223877.png"/>
          <p:cNvPicPr>
            <a:picLocks noChangeAspect="1"/>
          </p:cNvPicPr>
          <p:nvPr/>
        </p:nvPicPr>
        <p:blipFill>
          <a:blip r:embed="rId3"/>
          <a:srcRect l="16438" t="-593" r="15982" b="338"/>
          <a:stretch>
            <a:fillRect/>
          </a:stretch>
        </p:blipFill>
        <p:spPr bwMode="auto">
          <a:xfrm>
            <a:off x="838200" y="1704201"/>
            <a:ext cx="31725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6248400" y="5971401"/>
            <a:ext cx="1221530" cy="505599"/>
            <a:chOff x="5791200" y="5867400"/>
            <a:chExt cx="1221530" cy="505599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5791200" y="62484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5791200" y="60198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6256468" y="6096000"/>
              <a:ext cx="7562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emitted</a:t>
              </a:r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24600" y="5867400"/>
              <a:ext cx="6096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 smtClean="0"/>
                <a:t>used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838200" y="6047601"/>
            <a:ext cx="3200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http://ecrystals.chem.soton.ac.uk/29/</a:t>
            </a:r>
            <a:endParaRPr lang="en-GB" sz="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 dirty="0" err="1" smtClean="0"/>
              <a:t>eCrystal</a:t>
            </a:r>
            <a:r>
              <a:rPr lang="en-GB" sz="3400" dirty="0" smtClean="0"/>
              <a:t> #29 + </a:t>
            </a:r>
            <a:r>
              <a:rPr lang="en-GB" sz="3400" dirty="0" err="1" smtClean="0"/>
              <a:t>oreChem</a:t>
            </a:r>
            <a:r>
              <a:rPr lang="en-GB" sz="3400" dirty="0" smtClean="0"/>
              <a:t> (2)</a:t>
            </a:r>
            <a:endParaRPr lang="en-GB" sz="340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Stages</a:t>
            </a:r>
            <a:endParaRPr lang="en-GB" dirty="0"/>
          </a:p>
        </p:txBody>
      </p:sp>
      <p:pic>
        <p:nvPicPr>
          <p:cNvPr id="6" name="Content Placeholder 5" descr="ecrystal_29_stages_followed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31763" r="-31763"/>
          <a:stretch>
            <a:fillRect/>
          </a:stretch>
        </p:blipFill>
        <p:spPr/>
      </p:pic>
      <p:sp>
        <p:nvSpPr>
          <p:cNvPr id="18" name="Text Placeholder 1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Objects</a:t>
            </a:r>
            <a:endParaRPr lang="en-GB" dirty="0"/>
          </a:p>
        </p:txBody>
      </p:sp>
      <p:pic>
        <p:nvPicPr>
          <p:cNvPr id="7" name="Content Placeholder 6" descr="ecrystal_29_objects_derived_from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15211" b="-15211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0C1-1EEE-2C43-83DE-03A669FE7D8D}" type="slidenum">
              <a:rPr lang="en-GB" smtClean="0"/>
              <a:pPr/>
              <a:t>51</a:t>
            </a:fld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1762300" y="6172200"/>
            <a:ext cx="1285700" cy="276999"/>
            <a:chOff x="6248400" y="6200001"/>
            <a:chExt cx="1285700" cy="276999"/>
          </a:xfrm>
        </p:grpSpPr>
        <p:cxnSp>
          <p:nvCxnSpPr>
            <p:cNvPr id="9" name="Straight Arrow Connector 8"/>
            <p:cNvCxnSpPr/>
            <p:nvPr/>
          </p:nvCxnSpPr>
          <p:spPr bwMode="auto">
            <a:xfrm>
              <a:off x="6248400" y="6352401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6713668" y="6200001"/>
              <a:ext cx="820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followed</a:t>
              </a:r>
              <a:endParaRPr lang="en-GB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96000" y="5791200"/>
            <a:ext cx="1585887" cy="276999"/>
            <a:chOff x="6248400" y="6200001"/>
            <a:chExt cx="1585887" cy="276999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>
              <a:off x="6248400" y="6352401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6713668" y="6200001"/>
              <a:ext cx="11206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derivedFrom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Querying eCrystals using </a:t>
            </a:r>
            <a:r>
              <a:rPr lang="en-GB" dirty="0" err="1" smtClean="0"/>
              <a:t>oreChem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Given the raw X-ray diffraction data for a single crystal (a </a:t>
            </a:r>
            <a:r>
              <a:rPr lang="en-GB" i="1" dirty="0" smtClean="0"/>
              <a:t>.</a:t>
            </a:r>
            <a:r>
              <a:rPr lang="en-GB" i="1" dirty="0" err="1" smtClean="0"/>
              <a:t>hkl</a:t>
            </a:r>
            <a:r>
              <a:rPr lang="en-GB" i="1" dirty="0" smtClean="0"/>
              <a:t> </a:t>
            </a:r>
            <a:r>
              <a:rPr lang="en-GB" dirty="0" smtClean="0"/>
              <a:t>file), and the reported crystal structure (a </a:t>
            </a:r>
            <a:r>
              <a:rPr lang="en-GB" i="1" dirty="0" smtClean="0"/>
              <a:t>.</a:t>
            </a:r>
            <a:r>
              <a:rPr lang="en-GB" i="1" dirty="0" err="1" smtClean="0"/>
              <a:t>cif</a:t>
            </a:r>
            <a:r>
              <a:rPr lang="en-GB" dirty="0" smtClean="0"/>
              <a:t> file); find all intermediate data files.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AD563-52B7-404B-9691-90A17A472359}" type="slidenum">
              <a:rPr lang="en-GB" smtClean="0"/>
              <a:pPr/>
              <a:t>52</a:t>
            </a:fld>
            <a:endParaRPr lang="en-GB"/>
          </a:p>
        </p:txBody>
      </p:sp>
      <p:graphicFrame>
        <p:nvGraphicFramePr>
          <p:cNvPr id="11" name="Content Placeholder 7"/>
          <p:cNvGraphicFramePr>
            <a:graphicFrameLocks noGrp="1"/>
          </p:cNvGraphicFramePr>
          <p:nvPr>
            <p:ph sz="half" idx="2"/>
          </p:nvPr>
        </p:nvGraphicFramePr>
        <p:xfrm>
          <a:off x="4648200" y="1700213"/>
          <a:ext cx="417195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Querying eCrystals using </a:t>
            </a:r>
            <a:r>
              <a:rPr lang="en-GB" dirty="0" err="1" smtClean="0"/>
              <a:t>oreChem</a:t>
            </a:r>
            <a:r>
              <a:rPr lang="en-GB" dirty="0" smtClean="0"/>
              <a:t> (2)</a:t>
            </a:r>
            <a:endParaRPr lang="en-GB" dirty="0"/>
          </a:p>
        </p:txBody>
      </p:sp>
      <p:pic>
        <p:nvPicPr>
          <p:cNvPr id="10" name="Content Placeholder 9" descr="intermediate_ecrystals_file.png"/>
          <p:cNvPicPr>
            <a:picLocks noGrp="1" noChangeAspect="1"/>
          </p:cNvPicPr>
          <p:nvPr>
            <p:ph idx="1"/>
          </p:nvPr>
        </p:nvPicPr>
        <p:blipFill>
          <a:blip r:embed="rId2"/>
          <a:srcRect t="-687" b="-687"/>
          <a:stretch>
            <a:fillRect/>
          </a:stretch>
        </p:blipFill>
        <p:spPr/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AD563-52B7-404B-9691-90A17A472359}" type="slidenum">
              <a:rPr lang="en-GB" smtClean="0"/>
              <a:pPr/>
              <a:t>53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Querying eCrystals using </a:t>
            </a:r>
            <a:r>
              <a:rPr lang="en-GB" dirty="0" err="1" smtClean="0"/>
              <a:t>oreChem</a:t>
            </a:r>
            <a:r>
              <a:rPr lang="en-GB" dirty="0" smtClean="0"/>
              <a:t> (3)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08A1-82F3-7142-9D0A-CB217B42AC4B}" type="slidenum">
              <a:rPr lang="en-GB" smtClean="0"/>
              <a:pPr/>
              <a:t>54</a:t>
            </a:fld>
            <a:endParaRPr lang="en-GB"/>
          </a:p>
        </p:txBody>
      </p:sp>
      <p:pic>
        <p:nvPicPr>
          <p:cNvPr id="8" name="Content Placeholder 9" descr="intermediate_ecrystals_file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53226" b="-53226"/>
          <a:stretch>
            <a:fillRect/>
          </a:stretch>
        </p:blipFill>
        <p:spPr/>
      </p:pic>
      <p:pic>
        <p:nvPicPr>
          <p:cNvPr id="9" name="Content Placeholder 6" descr="ecrystal_29_objects_derived_from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5791" b="-15791"/>
          <a:stretch>
            <a:fillRect/>
          </a:stretch>
        </p:blipFill>
        <p:spPr/>
      </p:pic>
      <p:sp>
        <p:nvSpPr>
          <p:cNvPr id="26" name="Oval 25"/>
          <p:cNvSpPr/>
          <p:nvPr/>
        </p:nvSpPr>
        <p:spPr bwMode="auto">
          <a:xfrm>
            <a:off x="6477000" y="2209800"/>
            <a:ext cx="762000" cy="381000"/>
          </a:xfrm>
          <a:prstGeom prst="ellipse">
            <a:avLst/>
          </a:prstGeom>
          <a:noFill/>
          <a:ln w="381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6477000" y="2591594"/>
            <a:ext cx="762000" cy="664006"/>
            <a:chOff x="6477000" y="2591594"/>
            <a:chExt cx="762000" cy="664006"/>
          </a:xfrm>
        </p:grpSpPr>
        <p:sp>
          <p:nvSpPr>
            <p:cNvPr id="28" name="Oval 27"/>
            <p:cNvSpPr/>
            <p:nvPr/>
          </p:nvSpPr>
          <p:spPr bwMode="auto">
            <a:xfrm>
              <a:off x="6477000" y="2895600"/>
              <a:ext cx="762000" cy="360000"/>
            </a:xfrm>
            <a:prstGeom prst="ellipse">
              <a:avLst/>
            </a:prstGeom>
            <a:noFill/>
            <a:ln w="38100" cap="flat" cmpd="sng" algn="ctr">
              <a:solidFill>
                <a:srgbClr xmlns:mc="http://schemas.openxmlformats.org/markup-compatibility/2006" xmlns:a14="http://schemas.microsoft.com/office/drawing/2010/main" val="FF6600" mc:Ignorable="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cxnSp>
          <p:nvCxnSpPr>
            <p:cNvPr id="33" name="Straight Arrow Connector 32"/>
            <p:cNvCxnSpPr>
              <a:stCxn id="28" idx="0"/>
              <a:endCxn id="26" idx="4"/>
            </p:cNvCxnSpPr>
            <p:nvPr/>
          </p:nvCxnSpPr>
          <p:spPr bwMode="auto">
            <a:xfrm rot="5400000" flipH="1" flipV="1">
              <a:off x="6705600" y="2743200"/>
              <a:ext cx="3048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xmlns:mc="http://schemas.openxmlformats.org/markup-compatibility/2006" xmlns:a14="http://schemas.microsoft.com/office/drawing/2010/main" val="FF6600" mc:Ignorable="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9" name="Oval 28"/>
          <p:cNvSpPr/>
          <p:nvPr/>
        </p:nvSpPr>
        <p:spPr bwMode="auto">
          <a:xfrm>
            <a:off x="6019800" y="3581400"/>
            <a:ext cx="762000" cy="360000"/>
          </a:xfrm>
          <a:prstGeom prst="ellipse">
            <a:avLst/>
          </a:prstGeom>
          <a:noFill/>
          <a:ln w="38100" cap="flat" cmpd="sng" algn="ctr">
            <a:solidFill>
              <a:srgbClr xmlns:mc="http://schemas.openxmlformats.org/markup-compatibility/2006" xmlns:a14="http://schemas.microsoft.com/office/drawing/2010/main" val="FF6600" mc:Ignorable="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6934200" y="3581400"/>
            <a:ext cx="762000" cy="360000"/>
          </a:xfrm>
          <a:prstGeom prst="ellipse">
            <a:avLst/>
          </a:prstGeom>
          <a:noFill/>
          <a:ln w="38100" cap="flat" cmpd="sng" algn="ctr">
            <a:solidFill>
              <a:srgbClr xmlns:mc="http://schemas.openxmlformats.org/markup-compatibility/2006" xmlns:a14="http://schemas.microsoft.com/office/drawing/2010/main" val="FF6600" mc:Ignorable="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rot="5400000" flipH="1" flipV="1">
            <a:off x="6477000" y="3352800"/>
            <a:ext cx="3048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xmlns:mc="http://schemas.openxmlformats.org/markup-compatibility/2006" xmlns:a14="http://schemas.microsoft.com/office/drawing/2010/main" val="FF6600" mc:Ignorable="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16200000" flipV="1">
            <a:off x="6934200" y="3352800"/>
            <a:ext cx="3048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xmlns:mc="http://schemas.openxmlformats.org/markup-compatibility/2006" xmlns:a14="http://schemas.microsoft.com/office/drawing/2010/main" val="FF6600" mc:Ignorable="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Oval 30"/>
          <p:cNvSpPr/>
          <p:nvPr/>
        </p:nvSpPr>
        <p:spPr bwMode="auto">
          <a:xfrm>
            <a:off x="5943600" y="4267200"/>
            <a:ext cx="762000" cy="360000"/>
          </a:xfrm>
          <a:prstGeom prst="ellipse">
            <a:avLst/>
          </a:prstGeom>
          <a:noFill/>
          <a:ln w="38100" cap="flat" cmpd="sng" algn="ctr">
            <a:solidFill>
              <a:srgbClr xmlns:mc="http://schemas.openxmlformats.org/markup-compatibility/2006" xmlns:a14="http://schemas.microsoft.com/office/drawing/2010/main" val="008000" mc:Ignorable="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cxnSp>
        <p:nvCxnSpPr>
          <p:cNvPr id="41" name="Straight Arrow Connector 40"/>
          <p:cNvCxnSpPr>
            <a:stCxn id="31" idx="0"/>
            <a:endCxn id="29" idx="4"/>
          </p:cNvCxnSpPr>
          <p:nvPr/>
        </p:nvCxnSpPr>
        <p:spPr bwMode="auto">
          <a:xfrm rot="5400000" flipH="1" flipV="1">
            <a:off x="6199800" y="4066200"/>
            <a:ext cx="325800" cy="76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xmlns:mc="http://schemas.openxmlformats.org/markup-compatibility/2006" xmlns:a14="http://schemas.microsoft.com/office/drawing/2010/main" val="FF6600" mc:Ignorable="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V="1">
            <a:off x="6553200" y="3962400"/>
            <a:ext cx="533400" cy="3048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xmlns:mc="http://schemas.openxmlformats.org/markup-compatibility/2006" xmlns:a14="http://schemas.microsoft.com/office/drawing/2010/main" val="FF6600" mc:Ignorable="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5" name="Oval 54"/>
          <p:cNvSpPr/>
          <p:nvPr/>
        </p:nvSpPr>
        <p:spPr bwMode="auto">
          <a:xfrm>
            <a:off x="1295400" y="2799606"/>
            <a:ext cx="304800" cy="324594"/>
          </a:xfrm>
          <a:prstGeom prst="ellipse">
            <a:avLst/>
          </a:prstGeom>
          <a:noFill/>
          <a:ln w="38100" cap="flat" cmpd="sng" algn="ctr">
            <a:solidFill>
              <a:srgbClr xmlns:mc="http://schemas.openxmlformats.org/markup-compatibility/2006" xmlns:a14="http://schemas.microsoft.com/office/drawing/2010/main" val="FF0000" mc:Ignorable="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1584000" y="3492000"/>
            <a:ext cx="457200" cy="414000"/>
          </a:xfrm>
          <a:prstGeom prst="ellipse">
            <a:avLst/>
          </a:prstGeom>
          <a:noFill/>
          <a:ln w="38100" cap="flat" cmpd="sng" algn="ctr">
            <a:solidFill>
              <a:srgbClr xmlns:mc="http://schemas.openxmlformats.org/markup-compatibility/2006" xmlns:a14="http://schemas.microsoft.com/office/drawing/2010/main" val="FF6600" mc:Ignorable="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1600200" y="4267200"/>
            <a:ext cx="457200" cy="414000"/>
          </a:xfrm>
          <a:prstGeom prst="ellipse">
            <a:avLst/>
          </a:prstGeom>
          <a:noFill/>
          <a:ln w="38100" cap="flat" cmpd="sng" algn="ctr">
            <a:solidFill>
              <a:srgbClr xmlns:mc="http://schemas.openxmlformats.org/markup-compatibility/2006" xmlns:a14="http://schemas.microsoft.com/office/drawing/2010/main" val="008000" mc:Ignorable="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6096000" y="5361801"/>
            <a:ext cx="1585887" cy="276999"/>
            <a:chOff x="6248400" y="6200001"/>
            <a:chExt cx="1585887" cy="276999"/>
          </a:xfrm>
        </p:grpSpPr>
        <p:cxnSp>
          <p:nvCxnSpPr>
            <p:cNvPr id="62" name="Straight Arrow Connector 61"/>
            <p:cNvCxnSpPr/>
            <p:nvPr/>
          </p:nvCxnSpPr>
          <p:spPr bwMode="auto">
            <a:xfrm>
              <a:off x="6248400" y="6352401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3" name="TextBox 62"/>
            <p:cNvSpPr txBox="1"/>
            <p:nvPr/>
          </p:nvSpPr>
          <p:spPr>
            <a:xfrm>
              <a:off x="6713668" y="6200001"/>
              <a:ext cx="11206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derivedFrom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  <p:bldP spid="31" grpId="0" animBg="1"/>
      <p:bldP spid="55" grpId="0" animBg="1"/>
      <p:bldP spid="56" grpId="0" animBg="1"/>
      <p:bldP spid="5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Querying eCrystals using </a:t>
            </a:r>
            <a:r>
              <a:rPr lang="en-GB" dirty="0" err="1" smtClean="0"/>
              <a:t>oreChem</a:t>
            </a:r>
            <a:r>
              <a:rPr lang="en-GB" dirty="0" smtClean="0"/>
              <a:t> (4)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0C1-1EEE-2C43-83DE-03A669FE7D8D}" type="slidenum">
              <a:rPr lang="en-GB" smtClean="0"/>
              <a:pPr/>
              <a:t>55</a:t>
            </a:fld>
            <a:endParaRPr lang="en-GB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323850" y="1700213"/>
          <a:ext cx="84963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260"/>
                <a:gridCol w="1699260"/>
                <a:gridCol w="1699260"/>
                <a:gridCol w="1699260"/>
                <a:gridCol w="16992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Binding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?run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?raw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?derived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?reported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/>
                        <a:t>eCrystal</a:t>
                      </a:r>
                      <a:r>
                        <a:rPr lang="en-GB" sz="1600" dirty="0" smtClean="0"/>
                        <a:t> #29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02sot126.hkl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/>
                        <a:t>02sot126.prp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02sot126.cif</a:t>
                      </a:r>
                      <a:endParaRPr lang="en-GB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/>
                        <a:t>eCrystal</a:t>
                      </a:r>
                      <a:r>
                        <a:rPr lang="en-GB" sz="1600" dirty="0" smtClean="0"/>
                        <a:t> #29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02sot126.hkl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/>
                        <a:t>02sot126.lst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02sot126.cif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 smtClean="0"/>
                        <a:t>eCrystal</a:t>
                      </a:r>
                      <a:r>
                        <a:rPr lang="en-GB" sz="1600" dirty="0" smtClean="0"/>
                        <a:t> #29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02sot126.hkl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/>
                        <a:t>02sot126.res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02sot126.cif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oreChem</a:t>
            </a:r>
            <a:r>
              <a:rPr lang="en-GB" dirty="0" smtClean="0"/>
              <a:t> Workflow</a:t>
            </a:r>
            <a:endParaRPr lang="en-GB" dirty="0"/>
          </a:p>
        </p:txBody>
      </p:sp>
      <p:pic>
        <p:nvPicPr>
          <p:cNvPr id="8" name="Content Placeholder 7" descr="endtoend.png"/>
          <p:cNvPicPr>
            <a:picLocks noGrp="1" noChangeAspect="1"/>
          </p:cNvPicPr>
          <p:nvPr>
            <p:ph idx="1"/>
          </p:nvPr>
        </p:nvPicPr>
        <p:blipFill>
          <a:blip r:embed="rId2"/>
          <a:srcRect t="-28559" b="-28559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0C1-1EEE-2C43-83DE-03A669FE7D8D}" type="slidenum">
              <a:rPr lang="en-GB" smtClean="0"/>
              <a:pPr/>
              <a:t>56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08A1-82F3-7142-9D0A-CB217B42AC4B}" type="slidenum">
              <a:rPr lang="en-GB" smtClean="0"/>
              <a:pPr/>
              <a:t>57</a:t>
            </a:fld>
            <a:endParaRPr lang="en-GB"/>
          </a:p>
        </p:txBody>
      </p:sp>
      <p:pic>
        <p:nvPicPr>
          <p:cNvPr id="5" name="Picture 4" descr="eCrystals - University of Southampton: No conditions_1281437817638.png"/>
          <p:cNvPicPr>
            <a:picLocks noChangeAspect="1"/>
          </p:cNvPicPr>
          <p:nvPr/>
        </p:nvPicPr>
        <p:blipFill>
          <a:blip r:embed="rId3"/>
          <a:srcRect b="80739"/>
          <a:stretch>
            <a:fillRect/>
          </a:stretch>
        </p:blipFill>
        <p:spPr>
          <a:xfrm>
            <a:off x="-76200" y="-1"/>
            <a:ext cx="9220200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257800" y="5805600"/>
            <a:ext cx="3738336" cy="900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http://</a:t>
            </a:r>
            <a:r>
              <a:rPr lang="en-US" sz="1800" dirty="0" err="1" smtClean="0"/>
              <a:t>ecrystals.chem.soton.ac.uk</a:t>
            </a:r>
            <a:r>
              <a:rPr lang="en-US" sz="1800" dirty="0" smtClean="0"/>
              <a:t>/</a:t>
            </a:r>
            <a:br>
              <a:rPr lang="en-US" sz="1800" dirty="0" smtClean="0"/>
            </a:br>
            <a:r>
              <a:rPr lang="en-US" sz="1800" dirty="0" err="1" smtClean="0"/>
              <a:t>cgi/latest_tool?output</a:t>
            </a:r>
            <a:r>
              <a:rPr lang="en-US" sz="1800" dirty="0" smtClean="0"/>
              <a:t>=Atom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08A1-82F3-7142-9D0A-CB217B42AC4B}" type="slidenum">
              <a:rPr lang="en-GB" smtClean="0"/>
              <a:pPr/>
              <a:t>58</a:t>
            </a:fld>
            <a:endParaRPr lang="en-GB"/>
          </a:p>
        </p:txBody>
      </p:sp>
      <p:pic>
        <p:nvPicPr>
          <p:cNvPr id="6" name="Picture 5" descr="Crystallography Summary_1281437701437.png"/>
          <p:cNvPicPr>
            <a:picLocks noChangeAspect="1"/>
          </p:cNvPicPr>
          <p:nvPr/>
        </p:nvPicPr>
        <p:blipFill>
          <a:blip r:embed="rId3"/>
          <a:srcRect l="17889" r="17350"/>
          <a:stretch>
            <a:fillRect/>
          </a:stretch>
        </p:blipFill>
        <p:spPr>
          <a:xfrm>
            <a:off x="0" y="0"/>
            <a:ext cx="9144000" cy="68439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5257800" y="5805600"/>
            <a:ext cx="3738336" cy="8771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http://wwmm.ch.cam.ac.uk/crystaleye/summary/soton/ecrystals/2010/08-06/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308725"/>
            <a:ext cx="1905000" cy="457200"/>
          </a:xfrm>
        </p:spPr>
        <p:txBody>
          <a:bodyPr/>
          <a:lstStyle/>
          <a:p>
            <a:fld id="{685308A1-82F3-7142-9D0A-CB217B42AC4B}" type="slidenum">
              <a:rPr lang="en-GB" smtClean="0"/>
              <a:pPr/>
              <a:t>59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Data-driven Science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Stimulated by advances in computing, sensor, and network technologies</a:t>
            </a:r>
          </a:p>
          <a:p>
            <a:r>
              <a:rPr lang="en-GB" dirty="0" smtClean="0"/>
              <a:t>Scientific fields differ in their “receptiveness” to these innovations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E517-FBFB-374D-AFCE-7B0B95E4259C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3212" r="-2321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76800" y="5804356"/>
            <a:ext cx="3657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 smtClean="0"/>
              <a:t>http://research.microsoft.com/en-us/collaboration/fourthparadigm/</a:t>
            </a:r>
            <a:endParaRPr lang="en-GB" sz="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Summary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oreChem</a:t>
            </a:r>
            <a:r>
              <a:rPr lang="en-GB" dirty="0" smtClean="0"/>
              <a:t> project demonstrates the power of a simple ontology.</a:t>
            </a:r>
          </a:p>
          <a:p>
            <a:r>
              <a:rPr lang="en-GB" dirty="0" smtClean="0"/>
              <a:t>Compatible with domain specific additional ontologies.</a:t>
            </a:r>
          </a:p>
          <a:p>
            <a:r>
              <a:rPr lang="en-GB" dirty="0" smtClean="0"/>
              <a:t>Formalizes the concept of a Plan and maximises the use of this prior information in interpreting and providing provenance for experimental (and computational) data.</a:t>
            </a:r>
          </a:p>
          <a:p>
            <a:r>
              <a:rPr lang="en-GB" dirty="0" smtClean="0"/>
              <a:t>Enables automatic discovery of the provenance.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62A8-48B9-8945-A9C3-09313CE53149}" type="slidenum">
              <a:rPr lang="en-GB" smtClean="0"/>
              <a:pPr/>
              <a:t>60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496300" cy="649288"/>
          </a:xfrm>
        </p:spPr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328592"/>
          </a:xfrm>
        </p:spPr>
        <p:txBody>
          <a:bodyPr/>
          <a:lstStyle/>
          <a:p>
            <a:r>
              <a:rPr lang="en-GB" dirty="0" smtClean="0"/>
              <a:t>Mark Borkum &amp; Simon Coles (Southampton)</a:t>
            </a:r>
            <a:endParaRPr lang="en-GB" dirty="0" smtClean="0"/>
          </a:p>
          <a:p>
            <a:r>
              <a:rPr lang="en-GB" dirty="0" smtClean="0"/>
              <a:t>Carl Lagoze (Cornell)</a:t>
            </a:r>
          </a:p>
          <a:p>
            <a:r>
              <a:rPr lang="en-GB" dirty="0" smtClean="0"/>
              <a:t>The </a:t>
            </a:r>
            <a:r>
              <a:rPr lang="en-GB" dirty="0" err="1" smtClean="0"/>
              <a:t>oreChem</a:t>
            </a:r>
            <a:r>
              <a:rPr lang="en-GB" dirty="0" smtClean="0"/>
              <a:t> Project (Southampton, Cambridge, Indiana and Penn State)</a:t>
            </a:r>
          </a:p>
          <a:p>
            <a:r>
              <a:rPr lang="en-GB" dirty="0" err="1" smtClean="0"/>
              <a:t>eCrystals</a:t>
            </a:r>
            <a:r>
              <a:rPr lang="en-GB" dirty="0" smtClean="0"/>
              <a:t> - Andrew Milsted (Southampton), Liz Lyon (UKOLN)</a:t>
            </a:r>
          </a:p>
          <a:p>
            <a:r>
              <a:rPr lang="en-GB" dirty="0" smtClean="0"/>
              <a:t>Hugo Mills, Dave De Roure (Smart Tea)</a:t>
            </a:r>
            <a:endParaRPr lang="en-GB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62A8-48B9-8945-A9C3-09313CE53149}" type="slidenum">
              <a:rPr lang="en-GB" smtClean="0"/>
              <a:pPr/>
              <a:t>61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Funding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>
                <a:solidFill>
                  <a:srgbClr xmlns:mc="http://schemas.openxmlformats.org/markup-compatibility/2006" xmlns:a14="http://schemas.microsoft.com/office/drawing/2010/main" val="323D43" mc:Ignorable=""/>
                </a:solidFill>
              </a:rPr>
              <a:t>Microsoft </a:t>
            </a:r>
            <a:r>
              <a:rPr lang="en-GB" dirty="0">
                <a:solidFill>
                  <a:srgbClr xmlns:mc="http://schemas.openxmlformats.org/markup-compatibility/2006" xmlns:a14="http://schemas.microsoft.com/office/drawing/2010/main" val="323D43" mc:Ignorable=""/>
                </a:solidFill>
              </a:rPr>
              <a:t>External Research (MSR)</a:t>
            </a:r>
          </a:p>
          <a:p>
            <a:pPr lvl="0"/>
            <a:r>
              <a:rPr lang="en-GB" dirty="0">
                <a:solidFill>
                  <a:srgbClr xmlns:mc="http://schemas.openxmlformats.org/markup-compatibility/2006" xmlns:a14="http://schemas.microsoft.com/office/drawing/2010/main" val="323D43" mc:Ignorable=""/>
                </a:solidFill>
              </a:rPr>
              <a:t>EPSRC (</a:t>
            </a:r>
            <a:r>
              <a:rPr lang="en-GB" dirty="0" err="1">
                <a:solidFill>
                  <a:srgbClr xmlns:mc="http://schemas.openxmlformats.org/markup-compatibility/2006" xmlns:a14="http://schemas.microsoft.com/office/drawing/2010/main" val="323D43" mc:Ignorable=""/>
                </a:solidFill>
              </a:rPr>
              <a:t>CombeChem</a:t>
            </a:r>
            <a:r>
              <a:rPr lang="en-GB" dirty="0">
                <a:solidFill>
                  <a:srgbClr xmlns:mc="http://schemas.openxmlformats.org/markup-compatibility/2006" xmlns:a14="http://schemas.microsoft.com/office/drawing/2010/main" val="323D43" mc:Ignorable=""/>
                </a:solidFill>
              </a:rPr>
              <a:t> &amp; </a:t>
            </a:r>
            <a:r>
              <a:rPr lang="en-GB" dirty="0" err="1">
                <a:solidFill>
                  <a:srgbClr xmlns:mc="http://schemas.openxmlformats.org/markup-compatibility/2006" xmlns:a14="http://schemas.microsoft.com/office/drawing/2010/main" val="323D43" mc:Ignorable=""/>
                </a:solidFill>
              </a:rPr>
              <a:t>CombeChem</a:t>
            </a:r>
            <a:r>
              <a:rPr lang="en-GB" dirty="0">
                <a:solidFill>
                  <a:srgbClr xmlns:mc="http://schemas.openxmlformats.org/markup-compatibility/2006" xmlns:a14="http://schemas.microsoft.com/office/drawing/2010/main" val="323D43" mc:Ignorable=""/>
                </a:solidFill>
              </a:rPr>
              <a:t> Platform </a:t>
            </a:r>
            <a:r>
              <a:rPr lang="en-GB" dirty="0" smtClean="0">
                <a:solidFill>
                  <a:srgbClr xmlns:mc="http://schemas.openxmlformats.org/markup-compatibility/2006" xmlns:a14="http://schemas.microsoft.com/office/drawing/2010/main" val="323D43" mc:Ignorable=""/>
                </a:solidFill>
              </a:rPr>
              <a:t>Grant</a:t>
            </a:r>
            <a:r>
              <a:rPr lang="en-GB" dirty="0">
                <a:solidFill>
                  <a:srgbClr xmlns:mc="http://schemas.openxmlformats.org/markup-compatibility/2006" xmlns:a14="http://schemas.microsoft.com/office/drawing/2010/main" val="323D43" mc:Ignorable=""/>
                </a:solidFill>
              </a:rPr>
              <a:t> </a:t>
            </a:r>
            <a:r>
              <a:rPr lang="en-GB" dirty="0" smtClean="0">
                <a:solidFill>
                  <a:srgbClr xmlns:mc="http://schemas.openxmlformats.org/markup-compatibility/2006" xmlns:a14="http://schemas.microsoft.com/office/drawing/2010/main" val="323D43" mc:Ignorable=""/>
                </a:solidFill>
              </a:rPr>
              <a:t>&amp; studentships)</a:t>
            </a:r>
          </a:p>
          <a:p>
            <a:pPr lvl="0"/>
            <a:r>
              <a:rPr lang="en-GB" dirty="0" smtClean="0">
                <a:solidFill>
                  <a:srgbClr xmlns:mc="http://schemas.openxmlformats.org/markup-compatibility/2006" xmlns:a14="http://schemas.microsoft.com/office/drawing/2010/main" val="323D43" mc:Ignorable=""/>
                </a:solidFill>
              </a:rPr>
              <a:t>JISC </a:t>
            </a:r>
            <a:r>
              <a:rPr lang="en-GB" dirty="0">
                <a:solidFill>
                  <a:srgbClr xmlns:mc="http://schemas.openxmlformats.org/markup-compatibility/2006" xmlns:a14="http://schemas.microsoft.com/office/drawing/2010/main" val="323D43" mc:Ignorable=""/>
                </a:solidFill>
              </a:rPr>
              <a:t>(</a:t>
            </a:r>
            <a:r>
              <a:rPr lang="en-GB" dirty="0" err="1">
                <a:solidFill>
                  <a:srgbClr xmlns:mc="http://schemas.openxmlformats.org/markup-compatibility/2006" xmlns:a14="http://schemas.microsoft.com/office/drawing/2010/main" val="323D43" mc:Ignorable=""/>
                </a:solidFill>
              </a:rPr>
              <a:t>eBank</a:t>
            </a:r>
            <a:r>
              <a:rPr lang="en-GB" dirty="0">
                <a:solidFill>
                  <a:srgbClr xmlns:mc="http://schemas.openxmlformats.org/markup-compatibility/2006" xmlns:a14="http://schemas.microsoft.com/office/drawing/2010/main" val="323D43" mc:Ignorable=""/>
                </a:solidFill>
              </a:rPr>
              <a:t>/</a:t>
            </a:r>
            <a:r>
              <a:rPr lang="en-GB" dirty="0" err="1">
                <a:solidFill>
                  <a:srgbClr xmlns:mc="http://schemas.openxmlformats.org/markup-compatibility/2006" xmlns:a14="http://schemas.microsoft.com/office/drawing/2010/main" val="323D43" mc:Ignorable=""/>
                </a:solidFill>
              </a:rPr>
              <a:t>eCrystals</a:t>
            </a:r>
            <a:r>
              <a:rPr lang="en-GB" dirty="0" smtClean="0">
                <a:solidFill>
                  <a:srgbClr xmlns:mc="http://schemas.openxmlformats.org/markup-compatibility/2006" xmlns:a14="http://schemas.microsoft.com/office/drawing/2010/main" val="323D43" mc:Ignorable=""/>
                </a:solidFill>
              </a:rPr>
              <a:t>)</a:t>
            </a:r>
          </a:p>
          <a:p>
            <a:pPr lvl="0"/>
            <a:r>
              <a:rPr lang="en-GB" dirty="0" smtClean="0">
                <a:solidFill>
                  <a:srgbClr xmlns:mc="http://schemas.openxmlformats.org/markup-compatibility/2006" xmlns:a14="http://schemas.microsoft.com/office/drawing/2010/main" val="323D43" mc:Ignorable=""/>
                </a:solidFill>
              </a:rPr>
              <a:t>Worldwide University Network (WUN)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08A1-82F3-7142-9D0A-CB217B42AC4B}" type="slidenum">
              <a:rPr lang="en-GB" smtClean="0"/>
              <a:pPr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65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E10C1-1EEE-2C43-83DE-03A669FE7D8D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E517-FBFB-374D-AFCE-7B0B95E4259C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5" name="Picture 4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60" y="0"/>
            <a:ext cx="857987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87824" y="908720"/>
            <a:ext cx="5040560" cy="720080"/>
          </a:xfrm>
        </p:spPr>
        <p:txBody>
          <a:bodyPr/>
          <a:lstStyle/>
          <a:p>
            <a:r>
              <a:rPr lang="en-GB" dirty="0" smtClean="0"/>
              <a:t>What about Chemistry?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22858" y="2060848"/>
            <a:ext cx="5869622" cy="4114800"/>
          </a:xfrm>
        </p:spPr>
        <p:txBody>
          <a:bodyPr/>
          <a:lstStyle/>
          <a:p>
            <a:r>
              <a:rPr lang="en-GB" dirty="0" smtClean="0"/>
              <a:t>Chemistry has been a relatively slow adopter</a:t>
            </a:r>
            <a:r>
              <a:rPr lang="en-US" dirty="0" smtClean="0"/>
              <a:t>…</a:t>
            </a:r>
          </a:p>
          <a:p>
            <a:pPr lvl="1"/>
            <a:r>
              <a:rPr lang="en-US" dirty="0" smtClean="0"/>
              <a:t>Specifically, experimental </a:t>
            </a:r>
            <a:r>
              <a:rPr lang="en-US" dirty="0" smtClean="0"/>
              <a:t>chemistry</a:t>
            </a:r>
          </a:p>
          <a:p>
            <a:r>
              <a:rPr lang="en-US" dirty="0"/>
              <a:t>A</a:t>
            </a:r>
            <a:r>
              <a:rPr lang="en-US" dirty="0" smtClean="0"/>
              <a:t> contrast to Bioinformatics</a:t>
            </a:r>
          </a:p>
          <a:p>
            <a:r>
              <a:rPr lang="en-US" dirty="0" smtClean="0"/>
              <a:t>There is a need for joined up thinking across the life sciences arena</a:t>
            </a:r>
            <a:endParaRPr lang="en-GB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E517-FBFB-374D-AFCE-7B0B95E4259C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8600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os_ppt__template_v7">
  <a:themeElements>
    <a:clrScheme name="uos_ppt__template_v7 1">
      <a:dk1>
        <a:srgbClr xmlns:mc="http://schemas.openxmlformats.org/markup-compatibility/2006" xmlns:a14="http://schemas.microsoft.com/office/drawing/2010/main" val="323D43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14359" mc:Ignorable=""/>
      </a:dk2>
      <a:lt2>
        <a:srgbClr xmlns:mc="http://schemas.openxmlformats.org/markup-compatibility/2006" xmlns:a14="http://schemas.microsoft.com/office/drawing/2010/main" val="77ADD3" mc:Ignorable=""/>
      </a:lt2>
      <a:accent1>
        <a:srgbClr xmlns:mc="http://schemas.openxmlformats.org/markup-compatibility/2006" xmlns:a14="http://schemas.microsoft.com/office/drawing/2010/main" val="979E45" mc:Ignorable=""/>
      </a:accent1>
      <a:accent2>
        <a:srgbClr xmlns:mc="http://schemas.openxmlformats.org/markup-compatibility/2006" xmlns:a14="http://schemas.microsoft.com/office/drawing/2010/main" val="4F5A20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293338" mc:Ignorable=""/>
      </a:accent4>
      <a:accent5>
        <a:srgbClr xmlns:mc="http://schemas.openxmlformats.org/markup-compatibility/2006" xmlns:a14="http://schemas.microsoft.com/office/drawing/2010/main" val="C9CCB0" mc:Ignorable=""/>
      </a:accent5>
      <a:accent6>
        <a:srgbClr xmlns:mc="http://schemas.openxmlformats.org/markup-compatibility/2006" xmlns:a14="http://schemas.microsoft.com/office/drawing/2010/main" val="47511C" mc:Ignorable=""/>
      </a:accent6>
      <a:hlink>
        <a:srgbClr xmlns:mc="http://schemas.openxmlformats.org/markup-compatibility/2006" xmlns:a14="http://schemas.microsoft.com/office/drawing/2010/main" val="A67891" mc:Ignorable=""/>
      </a:hlink>
      <a:folHlink>
        <a:srgbClr xmlns:mc="http://schemas.openxmlformats.org/markup-compatibility/2006" xmlns:a14="http://schemas.microsoft.com/office/drawing/2010/main" val="8F9E94" mc:Ignorable=""/>
      </a:folHlink>
    </a:clrScheme>
    <a:fontScheme name="uos_ppt__template_v7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uos_ppt__template_v7 1">
        <a:dk1>
          <a:srgbClr xmlns:mc="http://schemas.openxmlformats.org/markup-compatibility/2006" xmlns:a14="http://schemas.microsoft.com/office/drawing/2010/main" val="323D43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14359" mc:Ignorable=""/>
        </a:dk2>
        <a:lt2>
          <a:srgbClr xmlns:mc="http://schemas.openxmlformats.org/markup-compatibility/2006" xmlns:a14="http://schemas.microsoft.com/office/drawing/2010/main" val="77ADD3" mc:Ignorable=""/>
        </a:lt2>
        <a:accent1>
          <a:srgbClr xmlns:mc="http://schemas.openxmlformats.org/markup-compatibility/2006" xmlns:a14="http://schemas.microsoft.com/office/drawing/2010/main" val="979E45" mc:Ignorable=""/>
        </a:accent1>
        <a:accent2>
          <a:srgbClr xmlns:mc="http://schemas.openxmlformats.org/markup-compatibility/2006" xmlns:a14="http://schemas.microsoft.com/office/drawing/2010/main" val="4F5A20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293338" mc:Ignorable=""/>
        </a:accent4>
        <a:accent5>
          <a:srgbClr xmlns:mc="http://schemas.openxmlformats.org/markup-compatibility/2006" xmlns:a14="http://schemas.microsoft.com/office/drawing/2010/main" val="C9CCB0" mc:Ignorable=""/>
        </a:accent5>
        <a:accent6>
          <a:srgbClr xmlns:mc="http://schemas.openxmlformats.org/markup-compatibility/2006" xmlns:a14="http://schemas.microsoft.com/office/drawing/2010/main" val="47511C" mc:Ignorable=""/>
        </a:accent6>
        <a:hlink>
          <a:srgbClr xmlns:mc="http://schemas.openxmlformats.org/markup-compatibility/2006" xmlns:a14="http://schemas.microsoft.com/office/drawing/2010/main" val="A67891" mc:Ignorable=""/>
        </a:hlink>
        <a:folHlink>
          <a:srgbClr xmlns:mc="http://schemas.openxmlformats.org/markup-compatibility/2006" xmlns:a14="http://schemas.microsoft.com/office/drawing/2010/main" val="8F9E94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OS divider slide design">
  <a:themeElements>
    <a:clrScheme name="UOS divider slide design 1">
      <a:dk1>
        <a:srgbClr xmlns:mc="http://schemas.openxmlformats.org/markup-compatibility/2006" xmlns:a14="http://schemas.microsoft.com/office/drawing/2010/main" val="323D43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14359" mc:Ignorable=""/>
      </a:dk2>
      <a:lt2>
        <a:srgbClr xmlns:mc="http://schemas.openxmlformats.org/markup-compatibility/2006" xmlns:a14="http://schemas.microsoft.com/office/drawing/2010/main" val="77ADD3" mc:Ignorable=""/>
      </a:lt2>
      <a:accent1>
        <a:srgbClr xmlns:mc="http://schemas.openxmlformats.org/markup-compatibility/2006" xmlns:a14="http://schemas.microsoft.com/office/drawing/2010/main" val="979E45" mc:Ignorable=""/>
      </a:accent1>
      <a:accent2>
        <a:srgbClr xmlns:mc="http://schemas.openxmlformats.org/markup-compatibility/2006" xmlns:a14="http://schemas.microsoft.com/office/drawing/2010/main" val="4F5A20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293338" mc:Ignorable=""/>
      </a:accent4>
      <a:accent5>
        <a:srgbClr xmlns:mc="http://schemas.openxmlformats.org/markup-compatibility/2006" xmlns:a14="http://schemas.microsoft.com/office/drawing/2010/main" val="C9CCB0" mc:Ignorable=""/>
      </a:accent5>
      <a:accent6>
        <a:srgbClr xmlns:mc="http://schemas.openxmlformats.org/markup-compatibility/2006" xmlns:a14="http://schemas.microsoft.com/office/drawing/2010/main" val="47511C" mc:Ignorable=""/>
      </a:accent6>
      <a:hlink>
        <a:srgbClr xmlns:mc="http://schemas.openxmlformats.org/markup-compatibility/2006" xmlns:a14="http://schemas.microsoft.com/office/drawing/2010/main" val="A67891" mc:Ignorable=""/>
      </a:hlink>
      <a:folHlink>
        <a:srgbClr xmlns:mc="http://schemas.openxmlformats.org/markup-compatibility/2006" xmlns:a14="http://schemas.microsoft.com/office/drawing/2010/main" val="8F9E94" mc:Ignorable=""/>
      </a:folHlink>
    </a:clrScheme>
    <a:fontScheme name="UOS divider slide desig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UOS divider slide design 1">
        <a:dk1>
          <a:srgbClr xmlns:mc="http://schemas.openxmlformats.org/markup-compatibility/2006" xmlns:a14="http://schemas.microsoft.com/office/drawing/2010/main" val="323D43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14359" mc:Ignorable=""/>
        </a:dk2>
        <a:lt2>
          <a:srgbClr xmlns:mc="http://schemas.openxmlformats.org/markup-compatibility/2006" xmlns:a14="http://schemas.microsoft.com/office/drawing/2010/main" val="77ADD3" mc:Ignorable=""/>
        </a:lt2>
        <a:accent1>
          <a:srgbClr xmlns:mc="http://schemas.openxmlformats.org/markup-compatibility/2006" xmlns:a14="http://schemas.microsoft.com/office/drawing/2010/main" val="979E45" mc:Ignorable=""/>
        </a:accent1>
        <a:accent2>
          <a:srgbClr xmlns:mc="http://schemas.openxmlformats.org/markup-compatibility/2006" xmlns:a14="http://schemas.microsoft.com/office/drawing/2010/main" val="4F5A20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293338" mc:Ignorable=""/>
        </a:accent4>
        <a:accent5>
          <a:srgbClr xmlns:mc="http://schemas.openxmlformats.org/markup-compatibility/2006" xmlns:a14="http://schemas.microsoft.com/office/drawing/2010/main" val="C9CCB0" mc:Ignorable=""/>
        </a:accent5>
        <a:accent6>
          <a:srgbClr xmlns:mc="http://schemas.openxmlformats.org/markup-compatibility/2006" xmlns:a14="http://schemas.microsoft.com/office/drawing/2010/main" val="47511C" mc:Ignorable=""/>
        </a:accent6>
        <a:hlink>
          <a:srgbClr xmlns:mc="http://schemas.openxmlformats.org/markup-compatibility/2006" xmlns:a14="http://schemas.microsoft.com/office/drawing/2010/main" val="A67891" mc:Ignorable=""/>
        </a:hlink>
        <a:folHlink>
          <a:srgbClr xmlns:mc="http://schemas.openxmlformats.org/markup-compatibility/2006" xmlns:a14="http://schemas.microsoft.com/office/drawing/2010/main" val="8F9E94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OS full bleed image">
  <a:themeElements>
    <a:clrScheme name="UOS full bleed image 1">
      <a:dk1>
        <a:srgbClr xmlns:mc="http://schemas.openxmlformats.org/markup-compatibility/2006" xmlns:a14="http://schemas.microsoft.com/office/drawing/2010/main" val="323D43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14359" mc:Ignorable=""/>
      </a:dk2>
      <a:lt2>
        <a:srgbClr xmlns:mc="http://schemas.openxmlformats.org/markup-compatibility/2006" xmlns:a14="http://schemas.microsoft.com/office/drawing/2010/main" val="77ADD3" mc:Ignorable=""/>
      </a:lt2>
      <a:accent1>
        <a:srgbClr xmlns:mc="http://schemas.openxmlformats.org/markup-compatibility/2006" xmlns:a14="http://schemas.microsoft.com/office/drawing/2010/main" val="979E45" mc:Ignorable=""/>
      </a:accent1>
      <a:accent2>
        <a:srgbClr xmlns:mc="http://schemas.openxmlformats.org/markup-compatibility/2006" xmlns:a14="http://schemas.microsoft.com/office/drawing/2010/main" val="4F5A20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293338" mc:Ignorable=""/>
      </a:accent4>
      <a:accent5>
        <a:srgbClr xmlns:mc="http://schemas.openxmlformats.org/markup-compatibility/2006" xmlns:a14="http://schemas.microsoft.com/office/drawing/2010/main" val="C9CCB0" mc:Ignorable=""/>
      </a:accent5>
      <a:accent6>
        <a:srgbClr xmlns:mc="http://schemas.openxmlformats.org/markup-compatibility/2006" xmlns:a14="http://schemas.microsoft.com/office/drawing/2010/main" val="47511C" mc:Ignorable=""/>
      </a:accent6>
      <a:hlink>
        <a:srgbClr xmlns:mc="http://schemas.openxmlformats.org/markup-compatibility/2006" xmlns:a14="http://schemas.microsoft.com/office/drawing/2010/main" val="A67891" mc:Ignorable=""/>
      </a:hlink>
      <a:folHlink>
        <a:srgbClr xmlns:mc="http://schemas.openxmlformats.org/markup-compatibility/2006" xmlns:a14="http://schemas.microsoft.com/office/drawing/2010/main" val="8F9E94" mc:Ignorable=""/>
      </a:folHlink>
    </a:clrScheme>
    <a:fontScheme name="UOS full bleed image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UOS full bleed image 1">
        <a:dk1>
          <a:srgbClr xmlns:mc="http://schemas.openxmlformats.org/markup-compatibility/2006" xmlns:a14="http://schemas.microsoft.com/office/drawing/2010/main" val="323D43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14359" mc:Ignorable=""/>
        </a:dk2>
        <a:lt2>
          <a:srgbClr xmlns:mc="http://schemas.openxmlformats.org/markup-compatibility/2006" xmlns:a14="http://schemas.microsoft.com/office/drawing/2010/main" val="77ADD3" mc:Ignorable=""/>
        </a:lt2>
        <a:accent1>
          <a:srgbClr xmlns:mc="http://schemas.openxmlformats.org/markup-compatibility/2006" xmlns:a14="http://schemas.microsoft.com/office/drawing/2010/main" val="979E45" mc:Ignorable=""/>
        </a:accent1>
        <a:accent2>
          <a:srgbClr xmlns:mc="http://schemas.openxmlformats.org/markup-compatibility/2006" xmlns:a14="http://schemas.microsoft.com/office/drawing/2010/main" val="4F5A20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293338" mc:Ignorable=""/>
        </a:accent4>
        <a:accent5>
          <a:srgbClr xmlns:mc="http://schemas.openxmlformats.org/markup-compatibility/2006" xmlns:a14="http://schemas.microsoft.com/office/drawing/2010/main" val="C9CCB0" mc:Ignorable=""/>
        </a:accent5>
        <a:accent6>
          <a:srgbClr xmlns:mc="http://schemas.openxmlformats.org/markup-compatibility/2006" xmlns:a14="http://schemas.microsoft.com/office/drawing/2010/main" val="47511C" mc:Ignorable=""/>
        </a:accent6>
        <a:hlink>
          <a:srgbClr xmlns:mc="http://schemas.openxmlformats.org/markup-compatibility/2006" xmlns:a14="http://schemas.microsoft.com/office/drawing/2010/main" val="A67891" mc:Ignorable=""/>
        </a:hlink>
        <a:folHlink>
          <a:srgbClr xmlns:mc="http://schemas.openxmlformats.org/markup-compatibility/2006" xmlns:a14="http://schemas.microsoft.com/office/drawing/2010/main" val="8F9E94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1F497D" mc:Ignorable=""/>
      </a:dk2>
      <a:lt2>
        <a:srgbClr xmlns:mc="http://schemas.openxmlformats.org/markup-compatibility/2006" xmlns:a14="http://schemas.microsoft.com/office/drawing/2010/main" val="EEECE1" mc:Ignorable=""/>
      </a:lt2>
      <a:accent1>
        <a:srgbClr xmlns:mc="http://schemas.openxmlformats.org/markup-compatibility/2006" xmlns:a14="http://schemas.microsoft.com/office/drawing/2010/main" val="4F81BD" mc:Ignorable=""/>
      </a:accent1>
      <a:accent2>
        <a:srgbClr xmlns:mc="http://schemas.openxmlformats.org/markup-compatibility/2006" xmlns:a14="http://schemas.microsoft.com/office/drawing/2010/main" val="C0504D" mc:Ignorable=""/>
      </a:accent2>
      <a:accent3>
        <a:srgbClr xmlns:mc="http://schemas.openxmlformats.org/markup-compatibility/2006" xmlns:a14="http://schemas.microsoft.com/office/drawing/2010/main" val="9BBB59" mc:Ignorable=""/>
      </a:accent3>
      <a:accent4>
        <a:srgbClr xmlns:mc="http://schemas.openxmlformats.org/markup-compatibility/2006" xmlns:a14="http://schemas.microsoft.com/office/drawing/2010/main" val="8064A2" mc:Ignorable=""/>
      </a:accent4>
      <a:accent5>
        <a:srgbClr xmlns:mc="http://schemas.openxmlformats.org/markup-compatibility/2006" xmlns:a14="http://schemas.microsoft.com/office/drawing/2010/main" val="4BACC6" mc:Ignorable=""/>
      </a:accent5>
      <a:accent6>
        <a:srgbClr xmlns:mc="http://schemas.openxmlformats.org/markup-compatibility/2006" xmlns:a14="http://schemas.microsoft.com/office/drawing/2010/main" val="F79646" mc:Ignorable=""/>
      </a:accent6>
      <a:hlink>
        <a:srgbClr xmlns:mc="http://schemas.openxmlformats.org/markup-compatibility/2006" xmlns:a14="http://schemas.microsoft.com/office/drawing/2010/main" val="0000FF" mc:Ignorable=""/>
      </a:hlink>
      <a:folHlink>
        <a:srgbClr xmlns:mc="http://schemas.openxmlformats.org/markup-compatibility/2006" xmlns:a14="http://schemas.microsoft.com/office/drawing/2010/main" val="80008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1F497D" mc:Ignorable=""/>
      </a:dk2>
      <a:lt2>
        <a:srgbClr xmlns:mc="http://schemas.openxmlformats.org/markup-compatibility/2006" xmlns:a14="http://schemas.microsoft.com/office/drawing/2010/main" val="EEECE1" mc:Ignorable=""/>
      </a:lt2>
      <a:accent1>
        <a:srgbClr xmlns:mc="http://schemas.openxmlformats.org/markup-compatibility/2006" xmlns:a14="http://schemas.microsoft.com/office/drawing/2010/main" val="4F81BD" mc:Ignorable=""/>
      </a:accent1>
      <a:accent2>
        <a:srgbClr xmlns:mc="http://schemas.openxmlformats.org/markup-compatibility/2006" xmlns:a14="http://schemas.microsoft.com/office/drawing/2010/main" val="C0504D" mc:Ignorable=""/>
      </a:accent2>
      <a:accent3>
        <a:srgbClr xmlns:mc="http://schemas.openxmlformats.org/markup-compatibility/2006" xmlns:a14="http://schemas.microsoft.com/office/drawing/2010/main" val="9BBB59" mc:Ignorable=""/>
      </a:accent3>
      <a:accent4>
        <a:srgbClr xmlns:mc="http://schemas.openxmlformats.org/markup-compatibility/2006" xmlns:a14="http://schemas.microsoft.com/office/drawing/2010/main" val="8064A2" mc:Ignorable=""/>
      </a:accent4>
      <a:accent5>
        <a:srgbClr xmlns:mc="http://schemas.openxmlformats.org/markup-compatibility/2006" xmlns:a14="http://schemas.microsoft.com/office/drawing/2010/main" val="4BACC6" mc:Ignorable=""/>
      </a:accent5>
      <a:accent6>
        <a:srgbClr xmlns:mc="http://schemas.openxmlformats.org/markup-compatibility/2006" xmlns:a14="http://schemas.microsoft.com/office/drawing/2010/main" val="F79646" mc:Ignorable=""/>
      </a:accent6>
      <a:hlink>
        <a:srgbClr xmlns:mc="http://schemas.openxmlformats.org/markup-compatibility/2006" xmlns:a14="http://schemas.microsoft.com/office/drawing/2010/main" val="0000FF" mc:Ignorable=""/>
      </a:hlink>
      <a:folHlink>
        <a:srgbClr xmlns:mc="http://schemas.openxmlformats.org/markup-compatibility/2006" xmlns:a14="http://schemas.microsoft.com/office/drawing/2010/main" val="80008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4064</TotalTime>
  <Words>1725</Words>
  <Application>Microsoft Office PowerPoint</Application>
  <PresentationFormat>On-screen Show (4:3)</PresentationFormat>
  <Paragraphs>429</Paragraphs>
  <Slides>62</Slides>
  <Notes>6</Notes>
  <HiddenSlides>6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uos_ppt__template_v7</vt:lpstr>
      <vt:lpstr>UOS divider slide design</vt:lpstr>
      <vt:lpstr>UOS full bleed image</vt:lpstr>
      <vt:lpstr>Office Theme</vt:lpstr>
      <vt:lpstr>1_Office Theme</vt:lpstr>
      <vt:lpstr>C:\Users\Jeremy\Desktop\process_graph.vsd</vt:lpstr>
      <vt:lpstr>A Semantic eScience Platform for Chemistry</vt:lpstr>
      <vt:lpstr>Overview</vt:lpstr>
      <vt:lpstr>Introduction</vt:lpstr>
      <vt:lpstr>The Data Deluge</vt:lpstr>
      <vt:lpstr>“Water, water, everywhere, Nor any drop to drink.”  Samuel Taylor Coleridge – The Rime of the Ancient Mariner (1798)</vt:lpstr>
      <vt:lpstr>Data-driven Science</vt:lpstr>
      <vt:lpstr>PowerPoint Presentation</vt:lpstr>
      <vt:lpstr>PowerPoint Presentation</vt:lpstr>
      <vt:lpstr>What about Chemistry?</vt:lpstr>
      <vt:lpstr>The oreChem Project</vt:lpstr>
      <vt:lpstr>The oreChem Project – Goals </vt:lpstr>
      <vt:lpstr>PowerPoint Presentation</vt:lpstr>
      <vt:lpstr>PowerPoint Presentation</vt:lpstr>
      <vt:lpstr>“I keep six honest serving-men (They taught me all I knew); Their names are What and Why and When And How and Where and Who.”  Rudyard Kipling – The Elephant’s Child (1902)</vt:lpstr>
      <vt:lpstr>A Question of Data</vt:lpstr>
      <vt:lpstr>The Elephant in the Room</vt:lpstr>
      <vt:lpstr>The Elephant in the Room (2)</vt:lpstr>
      <vt:lpstr>Prospective Provenance</vt:lpstr>
      <vt:lpstr>Retrospective Provenance</vt:lpstr>
      <vt:lpstr>What is context?</vt:lpstr>
      <vt:lpstr>PowerPoint Presentation</vt:lpstr>
      <vt:lpstr>Technology in Context</vt:lpstr>
      <vt:lpstr>Core of Self describing data </vt:lpstr>
      <vt:lpstr>The Semantic Web</vt:lpstr>
      <vt:lpstr>Resource Description Framework (RDF)</vt:lpstr>
      <vt:lpstr>Resource Description Framework (RDF)</vt:lpstr>
      <vt:lpstr>RDF Schema (RDFS)</vt:lpstr>
      <vt:lpstr>Web Ontology Language (OWL)</vt:lpstr>
      <vt:lpstr>SPARQL Protocol and Query Language</vt:lpstr>
      <vt:lpstr>SPARQL Protocol and Query Language</vt:lpstr>
      <vt:lpstr>Linked Data</vt:lpstr>
      <vt:lpstr>PowerPoint Presentation</vt:lpstr>
      <vt:lpstr>Data Model and Ontology</vt:lpstr>
      <vt:lpstr>The oreChem Core Ontology</vt:lpstr>
      <vt:lpstr>Methodology (Planned Method)</vt:lpstr>
      <vt:lpstr>Relationships</vt:lpstr>
      <vt:lpstr>Rules</vt:lpstr>
      <vt:lpstr>Enactment (of a Methodology)</vt:lpstr>
      <vt:lpstr>Relationships (2)</vt:lpstr>
      <vt:lpstr>Rules (2)</vt:lpstr>
      <vt:lpstr>“In theory, there is no difference  between theory and practice. But, in practice, there is.”   Unknown (possibly Yogi Berra)</vt:lpstr>
      <vt:lpstr>Provenance</vt:lpstr>
      <vt:lpstr>Relationships (3)</vt:lpstr>
      <vt:lpstr>Applications</vt:lpstr>
      <vt:lpstr>PowerPoint Presentation</vt:lpstr>
      <vt:lpstr>What is an “eCrystal”?</vt:lpstr>
      <vt:lpstr>PowerPoint Presentation</vt:lpstr>
      <vt:lpstr>X-ray Crystallography in a Nutshell</vt:lpstr>
      <vt:lpstr>An oreChem Plan for eCrystals</vt:lpstr>
      <vt:lpstr>eCrystal #29 + oreChem</vt:lpstr>
      <vt:lpstr>eCrystal #29 + oreChem (2)</vt:lpstr>
      <vt:lpstr>Querying eCrystals using oreChem</vt:lpstr>
      <vt:lpstr>Querying eCrystals using oreChem (2)</vt:lpstr>
      <vt:lpstr>Querying eCrystals using oreChem (3)</vt:lpstr>
      <vt:lpstr>Querying eCrystals using oreChem (4)</vt:lpstr>
      <vt:lpstr>The oreChem Workflow</vt:lpstr>
      <vt:lpstr>PowerPoint Presentation</vt:lpstr>
      <vt:lpstr>PowerPoint Presentation</vt:lpstr>
      <vt:lpstr>Summary</vt:lpstr>
      <vt:lpstr>Summary</vt:lpstr>
      <vt:lpstr>Acknowledgements</vt:lpstr>
      <vt:lpstr>Funding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presentation title goes here.</dc:title>
  <dc:creator>Christoph Lutz</dc:creator>
  <cp:lastModifiedBy>Jeremy</cp:lastModifiedBy>
  <cp:revision>252</cp:revision>
  <cp:lastPrinted>2010-08-09T10:07:56Z</cp:lastPrinted>
  <dcterms:created xsi:type="dcterms:W3CDTF">2010-08-10T09:41:09Z</dcterms:created>
  <dcterms:modified xsi:type="dcterms:W3CDTF">2010-08-23T09:46:21Z</dcterms:modified>
</cp:coreProperties>
</file>